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9"/>
  </p:notesMasterIdLst>
  <p:handoutMasterIdLst>
    <p:handoutMasterId r:id="rId10"/>
  </p:handoutMasterIdLst>
  <p:sldIdLst>
    <p:sldId id="342" r:id="rId5"/>
    <p:sldId id="2105" r:id="rId6"/>
    <p:sldId id="2107" r:id="rId7"/>
    <p:sldId id="2106" r:id="rId8"/>
  </p:sldIdLst>
  <p:sldSz cx="18288000" cy="10287000"/>
  <p:notesSz cx="6858000" cy="9144000"/>
  <p:defaultTextStyle>
    <a:defPPr>
      <a:defRPr lang="en-US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BFBFBF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65" autoAdjust="0"/>
    <p:restoredTop sz="94660"/>
  </p:normalViewPr>
  <p:slideViewPr>
    <p:cSldViewPr snapToGrid="0">
      <p:cViewPr>
        <p:scale>
          <a:sx n="100" d="100"/>
          <a:sy n="100" d="100"/>
        </p:scale>
        <p:origin x="828" y="2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495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1352292-B731-4E44-8032-8EFA8277887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5D3207-B7B9-48A7-BC20-8FB45C150DA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24CDB4-2282-4DA7-949B-004EB0E26ABF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9C0B8B-47E0-48B3-B98D-A5BE315A61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A9C5AA-AEBB-4876-A794-E1D43CE0355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66E85C-EA78-443B-B954-971B40D86E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5144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png>
</file>

<file path=ppt/media/image13.png>
</file>

<file path=ppt/media/image16.png>
</file>

<file path=ppt/media/image17.png>
</file>

<file path=ppt/media/image2.png>
</file>

<file path=ppt/media/image23.png>
</file>

<file path=ppt/media/image24.gif>
</file>

<file path=ppt/media/image27.png>
</file>

<file path=ppt/media/image29.jpeg>
</file>

<file path=ppt/media/image30.png>
</file>

<file path=ppt/media/image31.jpeg>
</file>

<file path=ppt/media/image32.png>
</file>

<file path=ppt/media/image33.png>
</file>

<file path=ppt/media/image34.jpeg>
</file>

<file path=ppt/media/image36.png>
</file>

<file path=ppt/media/image37.png>
</file>

<file path=ppt/media/image43.png>
</file>

<file path=ppt/media/image52.jpeg>
</file>

<file path=ppt/media/image6.png>
</file>

<file path=ppt/media/image63.jpeg>
</file>

<file path=ppt/media/image64.png>
</file>

<file path=ppt/media/image65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256D1B-9129-478F-94CB-7B0D9F7A0CC5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00D00A-7E40-4E5A-9FD9-1CAD2B731D1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16465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emf"/><Relationship Id="rId9" Type="http://schemas.openxmlformats.org/officeDocument/2006/relationships/image" Target="../media/image1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4.emf"/><Relationship Id="rId9" Type="http://schemas.openxmlformats.org/officeDocument/2006/relationships/image" Target="../media/image13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3.png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5.emf"/><Relationship Id="rId9" Type="http://schemas.openxmlformats.org/officeDocument/2006/relationships/image" Target="../media/image1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emf"/><Relationship Id="rId4" Type="http://schemas.openxmlformats.org/officeDocument/2006/relationships/image" Target="../media/image3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paulandrew" TargetMode="External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paulandrew" TargetMode="External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- Az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76" y="1910799"/>
            <a:ext cx="17281920" cy="193655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96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7076" y="3847357"/>
            <a:ext cx="16222553" cy="972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827076" y="5683560"/>
            <a:ext cx="1706915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 </a:t>
            </a:r>
            <a:r>
              <a:rPr lang="en-GB" sz="6600" dirty="0">
                <a:solidFill>
                  <a:schemeClr val="accent6"/>
                </a:solidFill>
                <a:latin typeface="+mj-lt"/>
              </a:rPr>
              <a:t>|</a:t>
            </a:r>
            <a:r>
              <a:rPr lang="en-GB" sz="66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GB" sz="48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Technical Architect in Azure CoE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08" y="6904553"/>
            <a:ext cx="2595683" cy="1047260"/>
          </a:xfrm>
          <a:prstGeom prst="rect">
            <a:avLst/>
          </a:prstGeom>
        </p:spPr>
      </p:pic>
      <p:pic>
        <p:nvPicPr>
          <p:cNvPr id="19" name="Picture 18" descr="Logo&#10;&#10;Description automatically generated">
            <a:extLst>
              <a:ext uri="{FF2B5EF4-FFF2-40B4-BE49-F238E27FC236}">
                <a16:creationId xmlns:a16="http://schemas.microsoft.com/office/drawing/2014/main" id="{4413A0D4-4427-441F-9393-337E5FF69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3967228" y="6902607"/>
            <a:ext cx="4194323" cy="10492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BA30871-1CE7-4ADD-9148-94B4B533C1F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5831" y="110173"/>
            <a:ext cx="1081120" cy="105359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FC98558-05F9-4C80-A875-54C4BD85A0B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351" y="6909750"/>
            <a:ext cx="1042901" cy="104206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3FEB76B-BA55-401F-A19F-30CA41440CBD}"/>
              </a:ext>
            </a:extLst>
          </p:cNvPr>
          <p:cNvSpPr/>
          <p:nvPr userDrawn="1"/>
        </p:nvSpPr>
        <p:spPr>
          <a:xfrm>
            <a:off x="10063077" y="6948141"/>
            <a:ext cx="52922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800" b="0" i="0" dirty="0">
                <a:solidFill>
                  <a:schemeClr val="tx1">
                    <a:tint val="75000"/>
                  </a:schemeClr>
                </a:solidFill>
                <a:latin typeface="Karla" panose="020B0004030503030003" pitchFamily="34" charset="0"/>
              </a:rPr>
              <a:t>Mr Paul Andrew 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800" b="0" i="0" dirty="0">
                <a:solidFill>
                  <a:schemeClr val="tx1">
                    <a:tint val="75000"/>
                  </a:schemeClr>
                </a:solidFill>
                <a:latin typeface="Karla" panose="020B0004030503030003" pitchFamily="34" charset="0"/>
              </a:rPr>
              <a:t>Consulting Ltd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B910C3-3CFB-4C53-B786-16C8E2E66428}"/>
              </a:ext>
            </a:extLst>
          </p:cNvPr>
          <p:cNvSpPr/>
          <p:nvPr userDrawn="1"/>
        </p:nvSpPr>
        <p:spPr>
          <a:xfrm>
            <a:off x="1583027" y="9546857"/>
            <a:ext cx="25956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@MrPaulAndrew</a:t>
            </a:r>
          </a:p>
        </p:txBody>
      </p:sp>
      <p:pic>
        <p:nvPicPr>
          <p:cNvPr id="20" name="Picture 2" descr="https://cdn1.iconfinder.com/data/icons/logotypes/32/twitter-128.png">
            <a:extLst>
              <a:ext uri="{FF2B5EF4-FFF2-40B4-BE49-F238E27FC236}">
                <a16:creationId xmlns:a16="http://schemas.microsoft.com/office/drawing/2014/main" id="{495EC929-E7B6-4EBB-98BC-9B5C327D28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308" y="9454658"/>
            <a:ext cx="650770" cy="65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948418C-60C2-4AAB-8D51-6593146C7AA9}"/>
              </a:ext>
            </a:extLst>
          </p:cNvPr>
          <p:cNvSpPr/>
          <p:nvPr userDrawn="1"/>
        </p:nvSpPr>
        <p:spPr>
          <a:xfrm>
            <a:off x="4829480" y="9546857"/>
            <a:ext cx="26525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4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In/MrPaulAndrew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3F1EDD5-E5F6-42CD-9679-2ADA95071D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3" t="14582" r="15315" b="15326"/>
          <a:stretch/>
        </p:blipFill>
        <p:spPr>
          <a:xfrm>
            <a:off x="4178710" y="9459363"/>
            <a:ext cx="650770" cy="646065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9780D3B1-4C53-481B-99E9-733673E50254}"/>
              </a:ext>
            </a:extLst>
          </p:cNvPr>
          <p:cNvSpPr/>
          <p:nvPr userDrawn="1"/>
        </p:nvSpPr>
        <p:spPr>
          <a:xfrm>
            <a:off x="8102108" y="9546857"/>
            <a:ext cx="33468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4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</p:txBody>
      </p:sp>
      <p:pic>
        <p:nvPicPr>
          <p:cNvPr id="24" name="Picture 2" descr="Wordpress - Free social media icons">
            <a:extLst>
              <a:ext uri="{FF2B5EF4-FFF2-40B4-BE49-F238E27FC236}">
                <a16:creationId xmlns:a16="http://schemas.microsoft.com/office/drawing/2014/main" id="{B4A54F47-C2E5-44D4-BAD8-7CDA547B4F6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338" y="9452303"/>
            <a:ext cx="650770" cy="65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 descr="A picture containing diagram&#10;&#10;Description automatically generated">
            <a:extLst>
              <a:ext uri="{FF2B5EF4-FFF2-40B4-BE49-F238E27FC236}">
                <a16:creationId xmlns:a16="http://schemas.microsoft.com/office/drawing/2014/main" id="{121521BE-6E99-4830-A4FF-87ECFF511F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" t="3157" r="50000" b="2548"/>
          <a:stretch/>
        </p:blipFill>
        <p:spPr>
          <a:xfrm>
            <a:off x="10950302" y="9452303"/>
            <a:ext cx="650770" cy="642459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C6D2223-3F66-4186-BA4D-FFDB4BFD0EA9}"/>
              </a:ext>
            </a:extLst>
          </p:cNvPr>
          <p:cNvSpPr/>
          <p:nvPr userDrawn="1"/>
        </p:nvSpPr>
        <p:spPr>
          <a:xfrm>
            <a:off x="11628828" y="9549210"/>
            <a:ext cx="33468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4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c/MrPaulAndrew</a:t>
            </a:r>
          </a:p>
        </p:txBody>
      </p:sp>
    </p:spTree>
    <p:extLst>
      <p:ext uri="{BB962C8B-B14F-4D97-AF65-F5344CB8AC3E}">
        <p14:creationId xmlns:p14="http://schemas.microsoft.com/office/powerpoint/2010/main" val="1191155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0AE977-EAA8-4EA3-BBE9-B91AAB55B6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831" y="110173"/>
            <a:ext cx="1081120" cy="105359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B714F8-E909-4064-B1F3-483BA21A4CB9}"/>
              </a:ext>
            </a:extLst>
          </p:cNvPr>
          <p:cNvSpPr txBox="1"/>
          <p:nvPr userDrawn="1"/>
        </p:nvSpPr>
        <p:spPr>
          <a:xfrm>
            <a:off x="1176951" y="157340"/>
            <a:ext cx="11887200" cy="1006429"/>
          </a:xfrm>
          <a:prstGeom prst="rect">
            <a:avLst/>
          </a:prstGeom>
        </p:spPr>
        <p:txBody>
          <a:bodyPr anchor="t"/>
          <a:lstStyle>
            <a:lvl1pPr>
              <a:lnSpc>
                <a:spcPct val="90000"/>
              </a:lnSpc>
              <a:spcBef>
                <a:spcPct val="0"/>
              </a:spcBef>
              <a:buNone/>
              <a:defRPr sz="6600" b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dirty="0"/>
              <a:t>Demo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6AEA10-BF2B-441E-80C9-88985452D51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54288" y="2194903"/>
            <a:ext cx="14230380" cy="75286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EE3254-DA09-4239-ADB7-E00EE4EF761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504008" y="7101534"/>
            <a:ext cx="4284868" cy="19065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BF155D5-23CF-4B32-8D77-FD8D3A95DF1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298462" y="4711250"/>
            <a:ext cx="442347" cy="442347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37BB41C-0664-4B22-B16F-BE63C8AF8231}"/>
              </a:ext>
            </a:extLst>
          </p:cNvPr>
          <p:cNvSpPr/>
          <p:nvPr userDrawn="1"/>
        </p:nvSpPr>
        <p:spPr>
          <a:xfrm>
            <a:off x="2463112" y="3618272"/>
            <a:ext cx="1484671" cy="698090"/>
          </a:xfrm>
          <a:prstGeom prst="roundRect">
            <a:avLst>
              <a:gd name="adj" fmla="val 50000"/>
            </a:avLst>
          </a:prstGeom>
          <a:solidFill>
            <a:srgbClr val="333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CD911A-8ADA-4603-A6D4-CAC249B73887}"/>
              </a:ext>
            </a:extLst>
          </p:cNvPr>
          <p:cNvSpPr txBox="1"/>
          <p:nvPr userDrawn="1"/>
        </p:nvSpPr>
        <p:spPr>
          <a:xfrm>
            <a:off x="2309808" y="3637936"/>
            <a:ext cx="1698129" cy="6980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>
            <a:lvl1pPr>
              <a:lnSpc>
                <a:spcPct val="90000"/>
              </a:lnSpc>
              <a:spcBef>
                <a:spcPct val="0"/>
              </a:spcBef>
              <a:buNone/>
              <a:defRPr sz="6600" b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/>
            <a:r>
              <a:rPr lang="en-GB" sz="4800" b="1" dirty="0">
                <a:solidFill>
                  <a:schemeClr val="accent4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C#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F18AD46-D007-49DA-98DE-D16EEDF60CFD}"/>
              </a:ext>
            </a:extLst>
          </p:cNvPr>
          <p:cNvSpPr/>
          <p:nvPr userDrawn="1"/>
        </p:nvSpPr>
        <p:spPr>
          <a:xfrm>
            <a:off x="2428832" y="6752489"/>
            <a:ext cx="2031266" cy="698090"/>
          </a:xfrm>
          <a:prstGeom prst="roundRect">
            <a:avLst>
              <a:gd name="adj" fmla="val 50000"/>
            </a:avLst>
          </a:prstGeom>
          <a:solidFill>
            <a:srgbClr val="333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89586A-1383-4D33-8C1A-1071BFD53D0C}"/>
              </a:ext>
            </a:extLst>
          </p:cNvPr>
          <p:cNvSpPr txBox="1"/>
          <p:nvPr userDrawn="1"/>
        </p:nvSpPr>
        <p:spPr>
          <a:xfrm>
            <a:off x="2595400" y="6791817"/>
            <a:ext cx="1698129" cy="6980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>
            <a:lvl1pPr>
              <a:lnSpc>
                <a:spcPct val="90000"/>
              </a:lnSpc>
              <a:spcBef>
                <a:spcPct val="0"/>
              </a:spcBef>
              <a:buNone/>
              <a:defRPr sz="6600" b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/>
            <a:r>
              <a:rPr lang="en-GB" sz="32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16A9971-43E2-4D30-8F47-C8F13A3D7E42}"/>
              </a:ext>
            </a:extLst>
          </p:cNvPr>
          <p:cNvSpPr/>
          <p:nvPr userDrawn="1"/>
        </p:nvSpPr>
        <p:spPr>
          <a:xfrm>
            <a:off x="5884871" y="2792176"/>
            <a:ext cx="2285734" cy="698090"/>
          </a:xfrm>
          <a:prstGeom prst="roundRect">
            <a:avLst>
              <a:gd name="adj" fmla="val 35915"/>
            </a:avLst>
          </a:prstGeom>
          <a:solidFill>
            <a:srgbClr val="333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79777E8-7ECE-4CD4-8543-66EBE9792C52}"/>
              </a:ext>
            </a:extLst>
          </p:cNvPr>
          <p:cNvSpPr txBox="1"/>
          <p:nvPr userDrawn="1"/>
        </p:nvSpPr>
        <p:spPr>
          <a:xfrm>
            <a:off x="6051439" y="2802007"/>
            <a:ext cx="1961850" cy="6980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>
            <a:lvl1pPr>
              <a:lnSpc>
                <a:spcPct val="90000"/>
              </a:lnSpc>
              <a:spcBef>
                <a:spcPct val="0"/>
              </a:spcBef>
              <a:buNone/>
              <a:defRPr sz="6600" b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/>
            <a:r>
              <a:rPr lang="en-GB" sz="28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PowerShell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AA7CBCEC-926C-43DE-9EE8-F1F2E44EB40C}"/>
              </a:ext>
            </a:extLst>
          </p:cNvPr>
          <p:cNvSpPr/>
          <p:nvPr userDrawn="1"/>
        </p:nvSpPr>
        <p:spPr>
          <a:xfrm>
            <a:off x="1573161" y="5878672"/>
            <a:ext cx="1524000" cy="698090"/>
          </a:xfrm>
          <a:prstGeom prst="roundRect">
            <a:avLst>
              <a:gd name="adj" fmla="val 19014"/>
            </a:avLst>
          </a:prstGeom>
          <a:solidFill>
            <a:srgbClr val="3337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188DFD-F231-47B1-89EB-4D0FE48F8020}"/>
              </a:ext>
            </a:extLst>
          </p:cNvPr>
          <p:cNvSpPr txBox="1"/>
          <p:nvPr userDrawn="1"/>
        </p:nvSpPr>
        <p:spPr>
          <a:xfrm>
            <a:off x="1328883" y="5878671"/>
            <a:ext cx="1961850" cy="69809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>
            <a:lvl1pPr>
              <a:lnSpc>
                <a:spcPct val="90000"/>
              </a:lnSpc>
              <a:spcBef>
                <a:spcPct val="0"/>
              </a:spcBef>
              <a:buNone/>
              <a:defRPr sz="6600" b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/>
            <a:r>
              <a:rPr lang="en-GB" sz="28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Scala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643B76C-0B90-4373-B3F9-C23BE2DB283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4073808" y="1988562"/>
            <a:ext cx="1844617" cy="98532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DC26B08-860F-4A05-BE2C-0181B0C47434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342204" y="3925530"/>
            <a:ext cx="6096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759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zure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361" y="174949"/>
            <a:ext cx="15683998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0AE977-EAA8-4EA3-BBE9-B91AAB55B6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831" y="110173"/>
            <a:ext cx="1081120" cy="105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3989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zure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361" y="174949"/>
            <a:ext cx="15683998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0AE977-EAA8-4EA3-BBE9-B91AAB55B6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831" y="110173"/>
            <a:ext cx="1081120" cy="1053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0022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zure - Title &amp; Sub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361" y="174949"/>
            <a:ext cx="15683998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0AE977-EAA8-4EA3-BBE9-B91AAB55B6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831" y="110173"/>
            <a:ext cx="1081120" cy="1053596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6E89101-3517-438B-8DFB-EBEF50175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8361" y="1233119"/>
            <a:ext cx="16895352" cy="44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63853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zure - Title &amp; Sub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361" y="174949"/>
            <a:ext cx="15683998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0AE977-EAA8-4EA3-BBE9-B91AAB55B6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831" y="110173"/>
            <a:ext cx="1081120" cy="1053596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AF927815-08B7-41EE-B65A-B510893BE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3949" y="1712952"/>
            <a:ext cx="17547301" cy="44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595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pelines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B7446E-1A01-4EEA-BEC7-62C37A3D6E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73" y="75165"/>
            <a:ext cx="1872186" cy="11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7912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ipelines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511" y="174949"/>
            <a:ext cx="14833848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13394A-B59B-40FB-A655-9609DE92E9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73" y="75165"/>
            <a:ext cx="1872186" cy="11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8583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pelines - Title &amp; Sub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5137" y="174949"/>
            <a:ext cx="14703601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5BE7C5A-BD34-4D98-BD2F-99ABE689B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5137" y="1233119"/>
            <a:ext cx="16108576" cy="44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600D4-5867-4985-94B0-D79F4EF84F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73" y="75165"/>
            <a:ext cx="1872186" cy="11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2519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pelines - Title &amp; Sub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5137" y="174949"/>
            <a:ext cx="14703601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5BE7C5A-BD34-4D98-BD2F-99ABE689B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3949" y="1712952"/>
            <a:ext cx="17547301" cy="44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0600D4-5867-4985-94B0-D79F4EF84F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73" y="75165"/>
            <a:ext cx="1872186" cy="11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445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fwk -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FBA6C0-07E5-4A4B-B62D-9B607AA0D3B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7409" y="75165"/>
            <a:ext cx="1752332" cy="11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204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- Pipeli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827076" y="5683560"/>
            <a:ext cx="1706915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 </a:t>
            </a:r>
            <a:r>
              <a:rPr lang="en-GB" sz="6600" dirty="0">
                <a:solidFill>
                  <a:schemeClr val="accent6"/>
                </a:solidFill>
                <a:latin typeface="+mj-lt"/>
              </a:rPr>
              <a:t>|</a:t>
            </a:r>
            <a:r>
              <a:rPr lang="en-GB" sz="66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GB" sz="48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Technical Architect in Azure CoE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08" y="6904553"/>
            <a:ext cx="2595683" cy="1047260"/>
          </a:xfrm>
          <a:prstGeom prst="rect">
            <a:avLst/>
          </a:prstGeom>
        </p:spPr>
      </p:pic>
      <p:pic>
        <p:nvPicPr>
          <p:cNvPr id="19" name="Picture 18" descr="Logo&#10;&#10;Description automatically generated">
            <a:extLst>
              <a:ext uri="{FF2B5EF4-FFF2-40B4-BE49-F238E27FC236}">
                <a16:creationId xmlns:a16="http://schemas.microsoft.com/office/drawing/2014/main" id="{4413A0D4-4427-441F-9393-337E5FF69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3967228" y="6902607"/>
            <a:ext cx="4194323" cy="104920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A1C55DA-22A1-42E3-8493-CA4BF2FF782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073" y="75165"/>
            <a:ext cx="1872186" cy="113753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4AD57515-1191-45BC-9C70-2EB752251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76" y="1910799"/>
            <a:ext cx="17281920" cy="193655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96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2120F8A6-180C-40B7-BF6A-BEBFB4EC7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7076" y="3847357"/>
            <a:ext cx="16222553" cy="972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E138A02-3471-45CE-B959-4965A1FAA04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351" y="6909750"/>
            <a:ext cx="1042901" cy="1042063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269323B-5F1E-4AE4-BF45-06A06A8A1A45}"/>
              </a:ext>
            </a:extLst>
          </p:cNvPr>
          <p:cNvSpPr/>
          <p:nvPr userDrawn="1"/>
        </p:nvSpPr>
        <p:spPr>
          <a:xfrm>
            <a:off x="10063077" y="6948141"/>
            <a:ext cx="52922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800" b="0" i="0" dirty="0">
                <a:solidFill>
                  <a:schemeClr val="tx1">
                    <a:tint val="75000"/>
                  </a:schemeClr>
                </a:solidFill>
                <a:latin typeface="Karla" panose="020B0004030503030003" pitchFamily="34" charset="0"/>
              </a:rPr>
              <a:t>Mr Paul Andrew 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800" b="0" i="0" dirty="0">
                <a:solidFill>
                  <a:schemeClr val="tx1">
                    <a:tint val="75000"/>
                  </a:schemeClr>
                </a:solidFill>
                <a:latin typeface="Karla" panose="020B0004030503030003" pitchFamily="34" charset="0"/>
              </a:rPr>
              <a:t>Consulting Ltd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85EE6B1-B668-4AB7-BB25-32BC3C699434}"/>
              </a:ext>
            </a:extLst>
          </p:cNvPr>
          <p:cNvSpPr/>
          <p:nvPr userDrawn="1"/>
        </p:nvSpPr>
        <p:spPr>
          <a:xfrm>
            <a:off x="1583027" y="9546857"/>
            <a:ext cx="25956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@MrPaulAndrew</a:t>
            </a:r>
          </a:p>
        </p:txBody>
      </p:sp>
      <p:pic>
        <p:nvPicPr>
          <p:cNvPr id="24" name="Picture 2" descr="https://cdn1.iconfinder.com/data/icons/logotypes/32/twitter-128.png">
            <a:extLst>
              <a:ext uri="{FF2B5EF4-FFF2-40B4-BE49-F238E27FC236}">
                <a16:creationId xmlns:a16="http://schemas.microsoft.com/office/drawing/2014/main" id="{03ECA2CD-F3EA-49A2-A9C1-8F6658629B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308" y="9454658"/>
            <a:ext cx="650770" cy="65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A1E53FB-2D3F-47B1-9687-065B61C7DB83}"/>
              </a:ext>
            </a:extLst>
          </p:cNvPr>
          <p:cNvSpPr/>
          <p:nvPr userDrawn="1"/>
        </p:nvSpPr>
        <p:spPr>
          <a:xfrm>
            <a:off x="4829480" y="9546857"/>
            <a:ext cx="26525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4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In/MrPaulAndrew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46B65D7-2D78-4AE1-8ABF-3604F0CE60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3" t="14582" r="15315" b="15326"/>
          <a:stretch/>
        </p:blipFill>
        <p:spPr>
          <a:xfrm>
            <a:off x="4178710" y="9459363"/>
            <a:ext cx="650770" cy="646065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5FDAC77D-5615-49D4-B174-41BE81181355}"/>
              </a:ext>
            </a:extLst>
          </p:cNvPr>
          <p:cNvSpPr/>
          <p:nvPr userDrawn="1"/>
        </p:nvSpPr>
        <p:spPr>
          <a:xfrm>
            <a:off x="8102108" y="9546857"/>
            <a:ext cx="33468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4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</p:txBody>
      </p:sp>
      <p:pic>
        <p:nvPicPr>
          <p:cNvPr id="28" name="Picture 2" descr="Wordpress - Free social media icons">
            <a:extLst>
              <a:ext uri="{FF2B5EF4-FFF2-40B4-BE49-F238E27FC236}">
                <a16:creationId xmlns:a16="http://schemas.microsoft.com/office/drawing/2014/main" id="{4FAE2923-AEDE-44DD-8D1B-8FD69C2EE29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338" y="9452303"/>
            <a:ext cx="650770" cy="65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 descr="A picture containing diagram&#10;&#10;Description automatically generated">
            <a:extLst>
              <a:ext uri="{FF2B5EF4-FFF2-40B4-BE49-F238E27FC236}">
                <a16:creationId xmlns:a16="http://schemas.microsoft.com/office/drawing/2014/main" id="{91F78D03-7198-4931-BFD3-B78378F3A1D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" t="3157" r="50000" b="2548"/>
          <a:stretch/>
        </p:blipFill>
        <p:spPr>
          <a:xfrm>
            <a:off x="10950302" y="9452303"/>
            <a:ext cx="650770" cy="64245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11316164-F406-4A9A-AFC9-D7B1195DA149}"/>
              </a:ext>
            </a:extLst>
          </p:cNvPr>
          <p:cNvSpPr/>
          <p:nvPr userDrawn="1"/>
        </p:nvSpPr>
        <p:spPr>
          <a:xfrm>
            <a:off x="11628828" y="9549210"/>
            <a:ext cx="33468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4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c/MrPaulAndrew</a:t>
            </a:r>
          </a:p>
        </p:txBody>
      </p:sp>
    </p:spTree>
    <p:extLst>
      <p:ext uri="{BB962C8B-B14F-4D97-AF65-F5344CB8AC3E}">
        <p14:creationId xmlns:p14="http://schemas.microsoft.com/office/powerpoint/2010/main" val="23413900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rocfwk -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511" y="174949"/>
            <a:ext cx="14833848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08B20E-052C-4E2F-8BFD-AD9C7187197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7409" y="75165"/>
            <a:ext cx="1752332" cy="11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633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fwk - Title &amp; Sub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5137" y="174949"/>
            <a:ext cx="14703601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5BE7C5A-BD34-4D98-BD2F-99ABE689B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5137" y="1233119"/>
            <a:ext cx="16108576" cy="44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ED1AEF-90BD-41B9-B2DB-CFBB4435551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7409" y="75165"/>
            <a:ext cx="1752332" cy="11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991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fwk - Title &amp; Sub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5137" y="174949"/>
            <a:ext cx="14703601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5BE7C5A-BD34-4D98-BD2F-99ABE689B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3949" y="1712952"/>
            <a:ext cx="17547301" cy="44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471E12-F26E-4305-8B87-8527D6F511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7409" y="75165"/>
            <a:ext cx="1752332" cy="113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9472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With Q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719064" y="3798254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926" y="3872296"/>
            <a:ext cx="2595683" cy="1047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4824E-A98D-4756-8F5B-66FFB333C479}"/>
              </a:ext>
            </a:extLst>
          </p:cNvPr>
          <p:cNvSpPr txBox="1"/>
          <p:nvPr userDrawn="1"/>
        </p:nvSpPr>
        <p:spPr>
          <a:xfrm>
            <a:off x="719064" y="1820067"/>
            <a:ext cx="13785987" cy="1620180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defTabSz="914400"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10800" dirty="0">
                <a:latin typeface="+mj-lt"/>
              </a:rPr>
              <a:t>Thank you for listening…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9696CD-DE8B-4F13-A647-211A032948EA}"/>
              </a:ext>
            </a:extLst>
          </p:cNvPr>
          <p:cNvSpPr/>
          <p:nvPr userDrawn="1"/>
        </p:nvSpPr>
        <p:spPr>
          <a:xfrm>
            <a:off x="719064" y="5334587"/>
            <a:ext cx="1652583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Blog:</a:t>
            </a:r>
            <a:r>
              <a:rPr lang="en-GB" sz="3600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	         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YouTube:</a:t>
            </a:r>
            <a:r>
              <a:rPr lang="en-GB" sz="3600" b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c/mrpaulandrew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Email:         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paul@mrpaulandrew.com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36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Twitter: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@mrpaulandrew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LinkedIn: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	In/mrpaulandrew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36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GitHub</a:t>
            </a: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github.com/mrpaulandrew</a:t>
            </a:r>
            <a:endParaRPr lang="en-GB" sz="3600" noProof="0" dirty="0">
              <a:solidFill>
                <a:schemeClr val="tx1">
                  <a:tint val="75000"/>
                </a:schemeClr>
              </a:solidFill>
              <a:latin typeface="+mj-lt"/>
            </a:endParaRP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4DBDC6F4-16F0-4A8D-B91E-013321D3E1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8588425" y="3871323"/>
            <a:ext cx="4194323" cy="10492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A01FA10-B933-40D0-8AD6-C0FFEEC80E1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5831" y="110173"/>
            <a:ext cx="1081120" cy="10535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503C3E-2074-49E1-B238-A9FEB3FEDF9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3564" y="3877493"/>
            <a:ext cx="1042901" cy="104206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800DA0-A2B9-4786-9420-61EC6D04FAD3}"/>
              </a:ext>
            </a:extLst>
          </p:cNvPr>
          <p:cNvSpPr/>
          <p:nvPr userDrawn="1"/>
        </p:nvSpPr>
        <p:spPr>
          <a:xfrm>
            <a:off x="14358290" y="3915884"/>
            <a:ext cx="52922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800" b="0" i="0" dirty="0">
                <a:solidFill>
                  <a:schemeClr val="tx1">
                    <a:tint val="75000"/>
                  </a:schemeClr>
                </a:solidFill>
                <a:latin typeface="Karla" panose="020B0004030503030003" pitchFamily="34" charset="0"/>
              </a:rPr>
              <a:t>Mr Paul Andrew 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800" b="0" i="0" dirty="0">
                <a:solidFill>
                  <a:schemeClr val="tx1">
                    <a:tint val="75000"/>
                  </a:schemeClr>
                </a:solidFill>
                <a:latin typeface="Karla" panose="020B0004030503030003" pitchFamily="34" charset="0"/>
              </a:rPr>
              <a:t>Consulting Ltd</a:t>
            </a:r>
          </a:p>
        </p:txBody>
      </p:sp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id="{46DBBBAD-266B-4E6D-8B89-0E2B73B642F6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9940" y="7334425"/>
            <a:ext cx="2524477" cy="252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266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719064" y="3798254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926" y="3872296"/>
            <a:ext cx="2595683" cy="1047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4824E-A98D-4756-8F5B-66FFB333C479}"/>
              </a:ext>
            </a:extLst>
          </p:cNvPr>
          <p:cNvSpPr txBox="1"/>
          <p:nvPr userDrawn="1"/>
        </p:nvSpPr>
        <p:spPr>
          <a:xfrm>
            <a:off x="719064" y="1820067"/>
            <a:ext cx="13785987" cy="1620180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defTabSz="914400"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10800" dirty="0">
                <a:latin typeface="+mj-lt"/>
              </a:rPr>
              <a:t>Thank you for listening…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9696CD-DE8B-4F13-A647-211A032948EA}"/>
              </a:ext>
            </a:extLst>
          </p:cNvPr>
          <p:cNvSpPr/>
          <p:nvPr userDrawn="1"/>
        </p:nvSpPr>
        <p:spPr>
          <a:xfrm>
            <a:off x="719064" y="5334587"/>
            <a:ext cx="1652583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Blog:</a:t>
            </a:r>
            <a:r>
              <a:rPr lang="en-GB" sz="3600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	         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YouTube:</a:t>
            </a:r>
            <a:r>
              <a:rPr lang="en-GB" sz="3600" b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c/mrpaulandrew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Email:         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paul@mrpaulandrew.com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36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Twitter: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@mrpaulandrew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LinkedIn: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	In/mrpaulandrew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36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GitHub</a:t>
            </a: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github.com/mrpaulandrew</a:t>
            </a:r>
            <a:endParaRPr lang="en-GB" sz="3600" noProof="0" dirty="0">
              <a:solidFill>
                <a:schemeClr val="tx1">
                  <a:tint val="75000"/>
                </a:schemeClr>
              </a:solidFill>
              <a:latin typeface="+mj-lt"/>
            </a:endParaRP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4DBDC6F4-16F0-4A8D-B91E-013321D3E1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8588425" y="3871323"/>
            <a:ext cx="4194323" cy="104920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A01FA10-B933-40D0-8AD6-C0FFEEC80E1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5831" y="110173"/>
            <a:ext cx="1081120" cy="105359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503C3E-2074-49E1-B238-A9FEB3FEDF9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3564" y="3877493"/>
            <a:ext cx="1042901" cy="104206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800DA0-A2B9-4786-9420-61EC6D04FAD3}"/>
              </a:ext>
            </a:extLst>
          </p:cNvPr>
          <p:cNvSpPr/>
          <p:nvPr userDrawn="1"/>
        </p:nvSpPr>
        <p:spPr>
          <a:xfrm>
            <a:off x="14358290" y="3915884"/>
            <a:ext cx="52922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800" b="0" i="0" dirty="0">
                <a:solidFill>
                  <a:schemeClr val="tx1">
                    <a:tint val="75000"/>
                  </a:schemeClr>
                </a:solidFill>
                <a:latin typeface="Karla" panose="020B0004030503030003" pitchFamily="34" charset="0"/>
              </a:rPr>
              <a:t>Mr Paul Andrew 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800" b="0" i="0" dirty="0">
                <a:solidFill>
                  <a:schemeClr val="tx1">
                    <a:tint val="75000"/>
                  </a:schemeClr>
                </a:solidFill>
                <a:latin typeface="Karla" panose="020B0004030503030003" pitchFamily="34" charset="0"/>
              </a:rPr>
              <a:t>Consulting Ltd</a:t>
            </a:r>
          </a:p>
        </p:txBody>
      </p:sp>
    </p:spTree>
    <p:extLst>
      <p:ext uri="{BB962C8B-B14F-4D97-AF65-F5344CB8AC3E}">
        <p14:creationId xmlns:p14="http://schemas.microsoft.com/office/powerpoint/2010/main" val="700415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- procfw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827076" y="5683560"/>
            <a:ext cx="1706915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 </a:t>
            </a:r>
            <a:r>
              <a:rPr lang="en-GB" sz="6600" dirty="0">
                <a:solidFill>
                  <a:schemeClr val="accent6"/>
                </a:solidFill>
                <a:latin typeface="+mj-lt"/>
              </a:rPr>
              <a:t>|</a:t>
            </a:r>
            <a:r>
              <a:rPr lang="en-GB" sz="66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GB" sz="48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Technical Architect in Azure CoE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08" y="6904553"/>
            <a:ext cx="2595683" cy="1047260"/>
          </a:xfrm>
          <a:prstGeom prst="rect">
            <a:avLst/>
          </a:prstGeom>
        </p:spPr>
      </p:pic>
      <p:pic>
        <p:nvPicPr>
          <p:cNvPr id="19" name="Picture 18" descr="Logo&#10;&#10;Description automatically generated">
            <a:extLst>
              <a:ext uri="{FF2B5EF4-FFF2-40B4-BE49-F238E27FC236}">
                <a16:creationId xmlns:a16="http://schemas.microsoft.com/office/drawing/2014/main" id="{4413A0D4-4427-441F-9393-337E5FF69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3967228" y="6902607"/>
            <a:ext cx="4194323" cy="104920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26BF2F6-BC26-460D-92A2-2F2C8CAC097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7409" y="75165"/>
            <a:ext cx="1752332" cy="113753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F2D245B-1A08-45F9-9820-442F97483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76" y="1910799"/>
            <a:ext cx="17281920" cy="1936558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96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512D013-0C62-45C5-B06E-E2EC60BC8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7076" y="3847357"/>
            <a:ext cx="16222553" cy="972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F1D4783-A8CE-4168-9AEE-A8A11FE7B20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351" y="6909750"/>
            <a:ext cx="1042901" cy="104206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3A4BAD3-979F-4E98-AA7A-7ED27746AD8A}"/>
              </a:ext>
            </a:extLst>
          </p:cNvPr>
          <p:cNvSpPr/>
          <p:nvPr userDrawn="1"/>
        </p:nvSpPr>
        <p:spPr>
          <a:xfrm>
            <a:off x="10063077" y="6948141"/>
            <a:ext cx="529225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800" b="0" i="0" dirty="0">
                <a:solidFill>
                  <a:schemeClr val="tx1">
                    <a:tint val="75000"/>
                  </a:schemeClr>
                </a:solidFill>
                <a:latin typeface="Karla" panose="020B0004030503030003" pitchFamily="34" charset="0"/>
              </a:rPr>
              <a:t>Mr Paul Andrew 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800" b="0" i="0" dirty="0">
                <a:solidFill>
                  <a:schemeClr val="tx1">
                    <a:tint val="75000"/>
                  </a:schemeClr>
                </a:solidFill>
                <a:latin typeface="Karla" panose="020B0004030503030003" pitchFamily="34" charset="0"/>
              </a:rPr>
              <a:t>Consulting Ltd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4D156D4-684D-4D0A-9E17-A4725AEEAA20}"/>
              </a:ext>
            </a:extLst>
          </p:cNvPr>
          <p:cNvSpPr/>
          <p:nvPr userDrawn="1"/>
        </p:nvSpPr>
        <p:spPr>
          <a:xfrm>
            <a:off x="1583027" y="9546857"/>
            <a:ext cx="259568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@MrPaulAndrew</a:t>
            </a:r>
          </a:p>
        </p:txBody>
      </p:sp>
      <p:pic>
        <p:nvPicPr>
          <p:cNvPr id="32" name="Picture 2" descr="https://cdn1.iconfinder.com/data/icons/logotypes/32/twitter-128.png">
            <a:extLst>
              <a:ext uri="{FF2B5EF4-FFF2-40B4-BE49-F238E27FC236}">
                <a16:creationId xmlns:a16="http://schemas.microsoft.com/office/drawing/2014/main" id="{3B4D3210-DB3D-4377-B5B6-07534A3214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308" y="9454658"/>
            <a:ext cx="650770" cy="65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7224709F-224A-4E05-A418-D41F4BDD48CC}"/>
              </a:ext>
            </a:extLst>
          </p:cNvPr>
          <p:cNvSpPr/>
          <p:nvPr userDrawn="1"/>
        </p:nvSpPr>
        <p:spPr>
          <a:xfrm>
            <a:off x="4829480" y="9546857"/>
            <a:ext cx="26525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4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In/MrPaulAndrew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41AF20D-B3FC-492C-96FD-70ACDFFDAC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3" t="14582" r="15315" b="15326"/>
          <a:stretch/>
        </p:blipFill>
        <p:spPr>
          <a:xfrm>
            <a:off x="4178710" y="9459363"/>
            <a:ext cx="650770" cy="646065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90997F9D-9104-4AA7-BD7A-DB001147E17F}"/>
              </a:ext>
            </a:extLst>
          </p:cNvPr>
          <p:cNvSpPr/>
          <p:nvPr userDrawn="1"/>
        </p:nvSpPr>
        <p:spPr>
          <a:xfrm>
            <a:off x="8102108" y="9546857"/>
            <a:ext cx="33468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4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</p:txBody>
      </p:sp>
      <p:pic>
        <p:nvPicPr>
          <p:cNvPr id="36" name="Picture 2" descr="Wordpress - Free social media icons">
            <a:extLst>
              <a:ext uri="{FF2B5EF4-FFF2-40B4-BE49-F238E27FC236}">
                <a16:creationId xmlns:a16="http://schemas.microsoft.com/office/drawing/2014/main" id="{E12A4FFB-5864-451C-8230-D552ECED5B4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338" y="9452303"/>
            <a:ext cx="650770" cy="650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36" descr="A picture containing diagram&#10;&#10;Description automatically generated">
            <a:extLst>
              <a:ext uri="{FF2B5EF4-FFF2-40B4-BE49-F238E27FC236}">
                <a16:creationId xmlns:a16="http://schemas.microsoft.com/office/drawing/2014/main" id="{97A12423-3A34-4692-9020-5943D2F1DA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" t="3157" r="50000" b="2548"/>
          <a:stretch/>
        </p:blipFill>
        <p:spPr>
          <a:xfrm>
            <a:off x="10950302" y="9452303"/>
            <a:ext cx="650770" cy="642459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7443A28D-E751-4889-87C4-D1F2839C71C1}"/>
              </a:ext>
            </a:extLst>
          </p:cNvPr>
          <p:cNvSpPr/>
          <p:nvPr userDrawn="1"/>
        </p:nvSpPr>
        <p:spPr>
          <a:xfrm>
            <a:off x="11628828" y="9549210"/>
            <a:ext cx="33468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4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c/MrPaulAndrew</a:t>
            </a:r>
          </a:p>
        </p:txBody>
      </p:sp>
    </p:spTree>
    <p:extLst>
      <p:ext uri="{BB962C8B-B14F-4D97-AF65-F5344CB8AC3E}">
        <p14:creationId xmlns:p14="http://schemas.microsoft.com/office/powerpoint/2010/main" val="3998927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44854" y="237918"/>
            <a:ext cx="17829247" cy="10949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8100" b="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BDFF25-3427-4951-9E37-2000D0C85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2427734"/>
            <a:ext cx="9935300" cy="7859267"/>
          </a:xfrm>
          <a:prstGeom prst="rect">
            <a:avLst/>
          </a:prstGeom>
        </p:spPr>
      </p:pic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E0BCB79D-CBB0-4BC9-98BD-C01C7948183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8584" y="2659224"/>
            <a:ext cx="756693" cy="7560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3E788FC-7DCB-4EDA-B059-6C0AD56546AE}"/>
              </a:ext>
            </a:extLst>
          </p:cNvPr>
          <p:cNvSpPr/>
          <p:nvPr userDrawn="1"/>
        </p:nvSpPr>
        <p:spPr>
          <a:xfrm>
            <a:off x="2088315" y="4394559"/>
            <a:ext cx="7668852" cy="5724636"/>
          </a:xfrm>
          <a:prstGeom prst="rect">
            <a:avLst/>
          </a:prstGeom>
          <a:solidFill>
            <a:schemeClr val="bg1"/>
          </a:solidFill>
          <a:ln>
            <a:solidFill>
              <a:srgbClr val="4140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9C4678-BB0E-4171-B5DE-BBDBEC25F6B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0224" y="4509969"/>
            <a:ext cx="1495729" cy="9984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570F637-9421-4247-A54D-1642EF7E377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48630" y="2658982"/>
            <a:ext cx="775836" cy="756084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285F3728-CF89-4964-8B69-E6C456FD49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854" y="1409462"/>
            <a:ext cx="17829247" cy="101827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l">
              <a:buNone/>
              <a:defRPr sz="48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9A9394-D787-4B25-9401-1116897ADB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935301" y="2504363"/>
            <a:ext cx="8039517" cy="48720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5716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tHub -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DC354A-7F15-4317-B6D6-43E1048C6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795" y="2793485"/>
            <a:ext cx="2849195" cy="2849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08DF1E-4EC9-4485-9DA8-5A04A8184F71}"/>
              </a:ext>
            </a:extLst>
          </p:cNvPr>
          <p:cNvSpPr/>
          <p:nvPr userDrawn="1"/>
        </p:nvSpPr>
        <p:spPr>
          <a:xfrm>
            <a:off x="5579604" y="2793485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https://github.com/mrpaulandrew</a:t>
            </a:r>
            <a:endParaRPr lang="en-GB" sz="4800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142239-60C8-4503-90AA-DFC893EE6208}"/>
              </a:ext>
            </a:extLst>
          </p:cNvPr>
          <p:cNvSpPr/>
          <p:nvPr userDrawn="1"/>
        </p:nvSpPr>
        <p:spPr>
          <a:xfrm>
            <a:off x="5579604" y="8046758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{Event/Location}-{Month}-{Year}</a:t>
            </a:r>
            <a:endParaRPr lang="en-GB" sz="48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AFE17E-54A6-4465-9395-B425713B1B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579604" y="4283140"/>
            <a:ext cx="8261859" cy="315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37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tHub - 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DC354A-7F15-4317-B6D6-43E1048C6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795" y="2793485"/>
            <a:ext cx="2849195" cy="2849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08DF1E-4EC9-4485-9DA8-5A04A8184F71}"/>
              </a:ext>
            </a:extLst>
          </p:cNvPr>
          <p:cNvSpPr/>
          <p:nvPr userDrawn="1"/>
        </p:nvSpPr>
        <p:spPr>
          <a:xfrm>
            <a:off x="5579604" y="2793485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https://github.com/mrpaulandrew</a:t>
            </a:r>
            <a:endParaRPr lang="en-GB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14996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Logo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clock&#10;&#10;Description automatically generated">
            <a:extLst>
              <a:ext uri="{FF2B5EF4-FFF2-40B4-BE49-F238E27FC236}">
                <a16:creationId xmlns:a16="http://schemas.microsoft.com/office/drawing/2014/main" id="{3AB1CBA2-93DF-4386-A2E4-31654B86B5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7612" y="9074304"/>
            <a:ext cx="1162556" cy="1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84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- Logo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clock&#10;&#10;Description automatically generated">
            <a:extLst>
              <a:ext uri="{FF2B5EF4-FFF2-40B4-BE49-F238E27FC236}">
                <a16:creationId xmlns:a16="http://schemas.microsoft.com/office/drawing/2014/main" id="{0A17FC2F-DB50-46C4-B679-28AF093DBA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7612" y="51075"/>
            <a:ext cx="1162556" cy="1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122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Portal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1267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3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Relationship Id="rId30" Type="http://schemas.openxmlformats.org/officeDocument/2006/relationships/image" Target="../media/image5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37A39B-AA7F-409F-9EAC-0C695D2AE4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6"/>
          <a:srcRect r="52359"/>
          <a:stretch/>
        </p:blipFill>
        <p:spPr>
          <a:xfrm>
            <a:off x="-199351" y="-190509"/>
            <a:ext cx="6372710" cy="106775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D56E87-7C30-45DB-A90B-A0F92BE1C2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6"/>
          <a:srcRect l="20901" r="49781"/>
          <a:stretch/>
        </p:blipFill>
        <p:spPr>
          <a:xfrm>
            <a:off x="6032054" y="-187415"/>
            <a:ext cx="3921725" cy="106775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2A30EB-0368-4FA3-A685-67C2772225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6"/>
          <a:srcRect l="20901" r="49781"/>
          <a:stretch/>
        </p:blipFill>
        <p:spPr>
          <a:xfrm>
            <a:off x="8702758" y="-186757"/>
            <a:ext cx="3921725" cy="1067753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39DA21-28CB-479E-A24E-7920C2CDA7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6"/>
          <a:srcRect l="43604"/>
          <a:stretch/>
        </p:blipFill>
        <p:spPr>
          <a:xfrm>
            <a:off x="10955458" y="-193551"/>
            <a:ext cx="7543976" cy="10683108"/>
          </a:xfrm>
          <a:prstGeom prst="rect">
            <a:avLst/>
          </a:prstGeom>
        </p:spPr>
      </p:pic>
      <p:pic>
        <p:nvPicPr>
          <p:cNvPr id="16" name="Picture 15" descr="A picture containing clock&#10;&#10;Description automatically generated">
            <a:extLst>
              <a:ext uri="{FF2B5EF4-FFF2-40B4-BE49-F238E27FC236}">
                <a16:creationId xmlns:a16="http://schemas.microsoft.com/office/drawing/2014/main" id="{B9A10E6C-54EB-4242-9040-2494B89C1B51}"/>
              </a:ext>
            </a:extLst>
          </p:cNvPr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7612" y="51075"/>
            <a:ext cx="1162556" cy="11616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6FDB76A-D602-49F3-8A33-E50CF46A9551}"/>
              </a:ext>
            </a:extLst>
          </p:cNvPr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>
            <a:off x="54156" y="2576793"/>
            <a:ext cx="377753" cy="2521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D45ECF-6B3E-4E4C-BED5-031ADFD712A3}"/>
              </a:ext>
            </a:extLst>
          </p:cNvPr>
          <p:cNvPicPr>
            <a:picLocks noChangeAspect="1"/>
          </p:cNvPicPr>
          <p:nvPr userDrawn="1"/>
        </p:nvPicPr>
        <p:blipFill>
          <a:blip r:embed="rId29"/>
          <a:stretch>
            <a:fillRect/>
          </a:stretch>
        </p:blipFill>
        <p:spPr>
          <a:xfrm>
            <a:off x="72837" y="1675045"/>
            <a:ext cx="381597" cy="3680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BE08D4E-4542-4659-A79F-48BE40E473ED}"/>
              </a:ext>
            </a:extLst>
          </p:cNvPr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>
            <a:off x="60213" y="2166937"/>
            <a:ext cx="403000" cy="28603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8CF5A58A-A103-467B-BC35-FC4E26794300}"/>
              </a:ext>
            </a:extLst>
          </p:cNvPr>
          <p:cNvSpPr/>
          <p:nvPr userDrawn="1"/>
        </p:nvSpPr>
        <p:spPr>
          <a:xfrm>
            <a:off x="542924" y="1675045"/>
            <a:ext cx="17735551" cy="86119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1A7A3B-1BB9-4F7C-87CF-A50AFEEC40EB}"/>
              </a:ext>
            </a:extLst>
          </p:cNvPr>
          <p:cNvSpPr/>
          <p:nvPr userDrawn="1"/>
        </p:nvSpPr>
        <p:spPr>
          <a:xfrm>
            <a:off x="542924" y="1655541"/>
            <a:ext cx="17726026" cy="8611955"/>
          </a:xfrm>
          <a:prstGeom prst="rect">
            <a:avLst/>
          </a:prstGeom>
          <a:solidFill>
            <a:schemeClr val="bg1"/>
          </a:solidFill>
          <a:ln>
            <a:solidFill>
              <a:srgbClr val="4140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 dirty="0"/>
          </a:p>
        </p:txBody>
      </p:sp>
    </p:spTree>
    <p:extLst>
      <p:ext uri="{BB962C8B-B14F-4D97-AF65-F5344CB8AC3E}">
        <p14:creationId xmlns:p14="http://schemas.microsoft.com/office/powerpoint/2010/main" val="3159052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749" r:id="rId2"/>
    <p:sldLayoutId id="2147483752" r:id="rId3"/>
    <p:sldLayoutId id="2147483661" r:id="rId4"/>
    <p:sldLayoutId id="2147483666" r:id="rId5"/>
    <p:sldLayoutId id="2147483758" r:id="rId6"/>
    <p:sldLayoutId id="2147483766" r:id="rId7"/>
    <p:sldLayoutId id="2147483767" r:id="rId8"/>
    <p:sldLayoutId id="2147483672" r:id="rId9"/>
    <p:sldLayoutId id="2147483761" r:id="rId10"/>
    <p:sldLayoutId id="2147483765" r:id="rId11"/>
    <p:sldLayoutId id="2147483760" r:id="rId12"/>
    <p:sldLayoutId id="2147483763" r:id="rId13"/>
    <p:sldLayoutId id="2147483764" r:id="rId14"/>
    <p:sldLayoutId id="2147483663" r:id="rId15"/>
    <p:sldLayoutId id="2147483667" r:id="rId16"/>
    <p:sldLayoutId id="2147483748" r:id="rId17"/>
    <p:sldLayoutId id="2147483750" r:id="rId18"/>
    <p:sldLayoutId id="2147483756" r:id="rId19"/>
    <p:sldLayoutId id="2147483753" r:id="rId20"/>
    <p:sldLayoutId id="2147483754" r:id="rId21"/>
    <p:sldLayoutId id="2147483755" r:id="rId22"/>
    <p:sldLayoutId id="2147483665" r:id="rId23"/>
    <p:sldLayoutId id="2147483762" r:id="rId24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accent5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5.emf"/><Relationship Id="rId3" Type="http://schemas.openxmlformats.org/officeDocument/2006/relationships/image" Target="../media/image25.emf"/><Relationship Id="rId7" Type="http://schemas.openxmlformats.org/officeDocument/2006/relationships/image" Target="../media/image29.jpeg"/><Relationship Id="rId12" Type="http://schemas.openxmlformats.org/officeDocument/2006/relationships/image" Target="../media/image34.jpeg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8.emf"/><Relationship Id="rId11" Type="http://schemas.openxmlformats.org/officeDocument/2006/relationships/image" Target="../media/image33.png"/><Relationship Id="rId5" Type="http://schemas.openxmlformats.org/officeDocument/2006/relationships/image" Target="../media/image27.png"/><Relationship Id="rId15" Type="http://schemas.openxmlformats.org/officeDocument/2006/relationships/image" Target="../media/image37.png"/><Relationship Id="rId10" Type="http://schemas.openxmlformats.org/officeDocument/2006/relationships/image" Target="../media/image32.png"/><Relationship Id="rId4" Type="http://schemas.openxmlformats.org/officeDocument/2006/relationships/image" Target="../media/image26.emf"/><Relationship Id="rId9" Type="http://schemas.openxmlformats.org/officeDocument/2006/relationships/image" Target="../media/image31.jpeg"/><Relationship Id="rId1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41.emf"/><Relationship Id="rId18" Type="http://schemas.openxmlformats.org/officeDocument/2006/relationships/image" Target="../media/image46.emf"/><Relationship Id="rId26" Type="http://schemas.openxmlformats.org/officeDocument/2006/relationships/image" Target="../media/image33.png"/><Relationship Id="rId21" Type="http://schemas.openxmlformats.org/officeDocument/2006/relationships/image" Target="../media/image49.emf"/><Relationship Id="rId34" Type="http://schemas.openxmlformats.org/officeDocument/2006/relationships/image" Target="../media/image27.png"/><Relationship Id="rId7" Type="http://schemas.openxmlformats.org/officeDocument/2006/relationships/image" Target="../media/image31.jpeg"/><Relationship Id="rId12" Type="http://schemas.openxmlformats.org/officeDocument/2006/relationships/image" Target="../media/image40.emf"/><Relationship Id="rId17" Type="http://schemas.openxmlformats.org/officeDocument/2006/relationships/image" Target="../media/image45.emf"/><Relationship Id="rId25" Type="http://schemas.openxmlformats.org/officeDocument/2006/relationships/image" Target="../media/image52.jpeg"/><Relationship Id="rId33" Type="http://schemas.openxmlformats.org/officeDocument/2006/relationships/image" Target="../media/image58.emf"/><Relationship Id="rId38" Type="http://schemas.openxmlformats.org/officeDocument/2006/relationships/image" Target="../media/image62.emf"/><Relationship Id="rId2" Type="http://schemas.openxmlformats.org/officeDocument/2006/relationships/image" Target="../media/image32.png"/><Relationship Id="rId16" Type="http://schemas.openxmlformats.org/officeDocument/2006/relationships/image" Target="../media/image44.emf"/><Relationship Id="rId20" Type="http://schemas.openxmlformats.org/officeDocument/2006/relationships/image" Target="../media/image48.emf"/><Relationship Id="rId29" Type="http://schemas.openxmlformats.org/officeDocument/2006/relationships/image" Target="../media/image55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0.png"/><Relationship Id="rId11" Type="http://schemas.openxmlformats.org/officeDocument/2006/relationships/image" Target="../media/image39.emf"/><Relationship Id="rId24" Type="http://schemas.openxmlformats.org/officeDocument/2006/relationships/image" Target="../media/image51.emf"/><Relationship Id="rId32" Type="http://schemas.openxmlformats.org/officeDocument/2006/relationships/image" Target="../media/image26.emf"/><Relationship Id="rId37" Type="http://schemas.openxmlformats.org/officeDocument/2006/relationships/image" Target="../media/image61.emf"/><Relationship Id="rId5" Type="http://schemas.openxmlformats.org/officeDocument/2006/relationships/image" Target="../media/image29.jpeg"/><Relationship Id="rId15" Type="http://schemas.openxmlformats.org/officeDocument/2006/relationships/image" Target="../media/image43.png"/><Relationship Id="rId23" Type="http://schemas.openxmlformats.org/officeDocument/2006/relationships/image" Target="../media/image50.emf"/><Relationship Id="rId28" Type="http://schemas.openxmlformats.org/officeDocument/2006/relationships/image" Target="../media/image54.emf"/><Relationship Id="rId36" Type="http://schemas.openxmlformats.org/officeDocument/2006/relationships/image" Target="../media/image60.emf"/><Relationship Id="rId10" Type="http://schemas.openxmlformats.org/officeDocument/2006/relationships/image" Target="../media/image38.emf"/><Relationship Id="rId19" Type="http://schemas.openxmlformats.org/officeDocument/2006/relationships/image" Target="../media/image47.emf"/><Relationship Id="rId31" Type="http://schemas.openxmlformats.org/officeDocument/2006/relationships/image" Target="../media/image57.emf"/><Relationship Id="rId4" Type="http://schemas.openxmlformats.org/officeDocument/2006/relationships/image" Target="../media/image25.emf"/><Relationship Id="rId9" Type="http://schemas.openxmlformats.org/officeDocument/2006/relationships/image" Target="../media/image35.emf"/><Relationship Id="rId14" Type="http://schemas.openxmlformats.org/officeDocument/2006/relationships/image" Target="../media/image42.emf"/><Relationship Id="rId22" Type="http://schemas.openxmlformats.org/officeDocument/2006/relationships/image" Target="../media/image28.emf"/><Relationship Id="rId27" Type="http://schemas.openxmlformats.org/officeDocument/2006/relationships/image" Target="../media/image53.emf"/><Relationship Id="rId30" Type="http://schemas.openxmlformats.org/officeDocument/2006/relationships/image" Target="../media/image56.emf"/><Relationship Id="rId35" Type="http://schemas.openxmlformats.org/officeDocument/2006/relationships/image" Target="../media/image59.emf"/><Relationship Id="rId8" Type="http://schemas.openxmlformats.org/officeDocument/2006/relationships/image" Target="../media/image34.jpeg"/><Relationship Id="rId3" Type="http://schemas.openxmlformats.org/officeDocument/2006/relationships/image" Target="../media/image24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emf"/><Relationship Id="rId13" Type="http://schemas.openxmlformats.org/officeDocument/2006/relationships/image" Target="../media/image49.emf"/><Relationship Id="rId3" Type="http://schemas.openxmlformats.org/officeDocument/2006/relationships/image" Target="../media/image64.png"/><Relationship Id="rId7" Type="http://schemas.openxmlformats.org/officeDocument/2006/relationships/image" Target="../media/image38.emf"/><Relationship Id="rId12" Type="http://schemas.openxmlformats.org/officeDocument/2006/relationships/image" Target="../media/image48.emf"/><Relationship Id="rId2" Type="http://schemas.openxmlformats.org/officeDocument/2006/relationships/image" Target="../media/image63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8.emf"/><Relationship Id="rId11" Type="http://schemas.openxmlformats.org/officeDocument/2006/relationships/image" Target="../media/image62.emf"/><Relationship Id="rId5" Type="http://schemas.openxmlformats.org/officeDocument/2006/relationships/image" Target="../media/image46.emf"/><Relationship Id="rId15" Type="http://schemas.openxmlformats.org/officeDocument/2006/relationships/image" Target="../media/image66.emf"/><Relationship Id="rId10" Type="http://schemas.openxmlformats.org/officeDocument/2006/relationships/image" Target="../media/image61.emf"/><Relationship Id="rId4" Type="http://schemas.openxmlformats.org/officeDocument/2006/relationships/image" Target="../media/image65.png"/><Relationship Id="rId9" Type="http://schemas.openxmlformats.org/officeDocument/2006/relationships/image" Target="../media/image53.emf"/><Relationship Id="rId14" Type="http://schemas.openxmlformats.org/officeDocument/2006/relationships/image" Target="../media/image50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D70A9-6242-4ACD-A2FF-1E4F6D38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Platform Evolution</a:t>
            </a:r>
          </a:p>
        </p:txBody>
      </p:sp>
      <p:pic>
        <p:nvPicPr>
          <p:cNvPr id="2050" name="Picture 2" descr="SQL Server 2000 versus Oracle">
            <a:extLst>
              <a:ext uri="{FF2B5EF4-FFF2-40B4-BE49-F238E27FC236}">
                <a16:creationId xmlns:a16="http://schemas.microsoft.com/office/drawing/2014/main" id="{BC231F6F-A717-48D9-99A1-2217E7C28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715" y="2260631"/>
            <a:ext cx="2633311" cy="998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BC0E79-EE78-44C0-B9EC-71441D2F2DED}"/>
              </a:ext>
            </a:extLst>
          </p:cNvPr>
          <p:cNvSpPr txBox="1"/>
          <p:nvPr/>
        </p:nvSpPr>
        <p:spPr>
          <a:xfrm>
            <a:off x="15758077" y="3077607"/>
            <a:ext cx="1056700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i="1"/>
            </a:lvl1pPr>
          </a:lstStyle>
          <a:p>
            <a:r>
              <a:rPr lang="en-GB" dirty="0"/>
              <a:t>2022*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3700EF-D2C5-41E6-BB15-C09DA5373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0807" y="8343565"/>
            <a:ext cx="1074957" cy="10490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EA50A5-B29F-4AF6-A563-E1F169A91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24654" y="8361450"/>
            <a:ext cx="1263745" cy="977923"/>
          </a:xfrm>
          <a:prstGeom prst="rect">
            <a:avLst/>
          </a:prstGeom>
        </p:spPr>
      </p:pic>
      <p:pic>
        <p:nvPicPr>
          <p:cNvPr id="1028" name="Picture 4" descr="Microsoft Azure &amp;amp;gt; rmsource">
            <a:extLst>
              <a:ext uri="{FF2B5EF4-FFF2-40B4-BE49-F238E27FC236}">
                <a16:creationId xmlns:a16="http://schemas.microsoft.com/office/drawing/2014/main" id="{C5F04C90-B038-410F-A65F-E776E7006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2940" y="8323350"/>
            <a:ext cx="2001210" cy="1046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229D43-5B43-4928-AD0C-D931E1F1DD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9223" y="8500796"/>
            <a:ext cx="1311477" cy="691768"/>
          </a:xfrm>
          <a:prstGeom prst="rect">
            <a:avLst/>
          </a:prstGeom>
        </p:spPr>
      </p:pic>
      <p:pic>
        <p:nvPicPr>
          <p:cNvPr id="1030" name="Picture 6" descr="Microsoft reveals plans for 2017 release of Azure Stack - DCD">
            <a:extLst>
              <a:ext uri="{FF2B5EF4-FFF2-40B4-BE49-F238E27FC236}">
                <a16:creationId xmlns:a16="http://schemas.microsoft.com/office/drawing/2014/main" id="{1BF5F4D6-85B1-438B-9CA5-0A9A4F4BD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0613" y="8323350"/>
            <a:ext cx="1571477" cy="1046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921F043-45BA-4B3B-8640-DE04AAD28C5D}"/>
              </a:ext>
            </a:extLst>
          </p:cNvPr>
          <p:cNvSpPr txBox="1"/>
          <p:nvPr/>
        </p:nvSpPr>
        <p:spPr>
          <a:xfrm>
            <a:off x="8032776" y="9192564"/>
            <a:ext cx="136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Feb 2010</a:t>
            </a:r>
          </a:p>
        </p:txBody>
      </p:sp>
      <p:pic>
        <p:nvPicPr>
          <p:cNvPr id="1032" name="Picture 8" descr="SQL Server 2005 end-of-life: how to plan for the future - Information Age">
            <a:extLst>
              <a:ext uri="{FF2B5EF4-FFF2-40B4-BE49-F238E27FC236}">
                <a16:creationId xmlns:a16="http://schemas.microsoft.com/office/drawing/2014/main" id="{C05A0E06-D01E-4E51-9948-4ADC062C1B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6" b="16582"/>
          <a:stretch/>
        </p:blipFill>
        <p:spPr bwMode="auto">
          <a:xfrm>
            <a:off x="4228309" y="2114758"/>
            <a:ext cx="2441046" cy="1197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icrosoft SQL Server 2008 Will Soon Reach EOL - Global Tech Solutions Blog  | Nationwide Support | Global Tech Solutions">
            <a:extLst>
              <a:ext uri="{FF2B5EF4-FFF2-40B4-BE49-F238E27FC236}">
                <a16:creationId xmlns:a16="http://schemas.microsoft.com/office/drawing/2014/main" id="{A4B7C1BE-1BD9-403C-9FFD-B3568C30C8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" t="14750" r="7786" b="3500"/>
          <a:stretch/>
        </p:blipFill>
        <p:spPr bwMode="auto">
          <a:xfrm>
            <a:off x="7222638" y="2005820"/>
            <a:ext cx="1469788" cy="1362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icrosoft 70-467: Designing Business Intelligence Solutions with Microsoft SQL  Server 2012 - Hudson">
            <a:extLst>
              <a:ext uri="{FF2B5EF4-FFF2-40B4-BE49-F238E27FC236}">
                <a16:creationId xmlns:a16="http://schemas.microsoft.com/office/drawing/2014/main" id="{27E83151-C915-4017-8DAF-897BE0EE4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5266" y="2101032"/>
            <a:ext cx="1372736" cy="1370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▷ All SQL Server Updates | Aleson ITC">
            <a:extLst>
              <a:ext uri="{FF2B5EF4-FFF2-40B4-BE49-F238E27FC236}">
                <a16:creationId xmlns:a16="http://schemas.microsoft.com/office/drawing/2014/main" id="{85F6A8B0-AD8B-4BB1-A727-443D57FD1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9182" y="2353800"/>
            <a:ext cx="2619907" cy="864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Where to Download SQL Server 2019 for FREE? - Interview Question of the  Week #276 - SQL Authority with Pinal Dave">
            <a:extLst>
              <a:ext uri="{FF2B5EF4-FFF2-40B4-BE49-F238E27FC236}">
                <a16:creationId xmlns:a16="http://schemas.microsoft.com/office/drawing/2014/main" id="{4B90E6A0-A94D-4318-854B-0AF4C3AA72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03" r="23663"/>
          <a:stretch/>
        </p:blipFill>
        <p:spPr bwMode="auto">
          <a:xfrm>
            <a:off x="13652159" y="2178243"/>
            <a:ext cx="1248720" cy="1215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852207D-3A00-49A6-BDD6-CD83E7A16292}"/>
              </a:ext>
            </a:extLst>
          </p:cNvPr>
          <p:cNvCxnSpPr>
            <a:cxnSpLocks/>
          </p:cNvCxnSpPr>
          <p:nvPr/>
        </p:nvCxnSpPr>
        <p:spPr>
          <a:xfrm flipH="1">
            <a:off x="3656793" y="2757510"/>
            <a:ext cx="515157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1AF236E-94A5-4D0B-A8C3-D4885F28894E}"/>
              </a:ext>
            </a:extLst>
          </p:cNvPr>
          <p:cNvCxnSpPr>
            <a:cxnSpLocks/>
          </p:cNvCxnSpPr>
          <p:nvPr/>
        </p:nvCxnSpPr>
        <p:spPr>
          <a:xfrm flipH="1">
            <a:off x="6735773" y="2742015"/>
            <a:ext cx="515157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C2DC54E-5D1D-4C91-AD3D-E90A67DB189B}"/>
              </a:ext>
            </a:extLst>
          </p:cNvPr>
          <p:cNvCxnSpPr>
            <a:cxnSpLocks/>
          </p:cNvCxnSpPr>
          <p:nvPr/>
        </p:nvCxnSpPr>
        <p:spPr>
          <a:xfrm flipH="1">
            <a:off x="8542348" y="2747985"/>
            <a:ext cx="515157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3DAA7B5-36A3-4669-B7EE-0378840B17BF}"/>
              </a:ext>
            </a:extLst>
          </p:cNvPr>
          <p:cNvCxnSpPr>
            <a:cxnSpLocks/>
          </p:cNvCxnSpPr>
          <p:nvPr/>
        </p:nvCxnSpPr>
        <p:spPr>
          <a:xfrm flipH="1">
            <a:off x="10252401" y="2786085"/>
            <a:ext cx="515157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E4BEAE6-1A38-4496-8692-6E2ABE980861}"/>
              </a:ext>
            </a:extLst>
          </p:cNvPr>
          <p:cNvCxnSpPr>
            <a:cxnSpLocks/>
          </p:cNvCxnSpPr>
          <p:nvPr/>
        </p:nvCxnSpPr>
        <p:spPr>
          <a:xfrm flipH="1">
            <a:off x="13108031" y="2819444"/>
            <a:ext cx="515157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7C8CD6F-AE04-4BBE-920E-DFA83C8BFDF6}"/>
              </a:ext>
            </a:extLst>
          </p:cNvPr>
          <p:cNvCxnSpPr>
            <a:cxnSpLocks/>
          </p:cNvCxnSpPr>
          <p:nvPr/>
        </p:nvCxnSpPr>
        <p:spPr>
          <a:xfrm flipH="1">
            <a:off x="14919929" y="2819444"/>
            <a:ext cx="515157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2C620EFC-F880-44A1-BAF8-91D3FA898E5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548239" y="2055172"/>
            <a:ext cx="1476375" cy="1228725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349CDF8-AD31-4875-8D63-878996FB4150}"/>
              </a:ext>
            </a:extLst>
          </p:cNvPr>
          <p:cNvCxnSpPr>
            <a:cxnSpLocks/>
          </p:cNvCxnSpPr>
          <p:nvPr/>
        </p:nvCxnSpPr>
        <p:spPr>
          <a:xfrm flipH="1">
            <a:off x="9490961" y="8895088"/>
            <a:ext cx="515157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00DB64E-BBB7-446B-A429-423D10022107}"/>
              </a:ext>
            </a:extLst>
          </p:cNvPr>
          <p:cNvCxnSpPr>
            <a:cxnSpLocks/>
          </p:cNvCxnSpPr>
          <p:nvPr/>
        </p:nvCxnSpPr>
        <p:spPr>
          <a:xfrm flipH="1">
            <a:off x="11987475" y="8896626"/>
            <a:ext cx="515157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A3FD951-172A-4FBB-B67C-B89CC1153F8A}"/>
              </a:ext>
            </a:extLst>
          </p:cNvPr>
          <p:cNvCxnSpPr>
            <a:cxnSpLocks/>
          </p:cNvCxnSpPr>
          <p:nvPr/>
        </p:nvCxnSpPr>
        <p:spPr>
          <a:xfrm flipH="1">
            <a:off x="14201439" y="8898164"/>
            <a:ext cx="515157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4BFC66A-8FA1-4A8A-90A1-048430195098}"/>
              </a:ext>
            </a:extLst>
          </p:cNvPr>
          <p:cNvCxnSpPr>
            <a:cxnSpLocks/>
          </p:cNvCxnSpPr>
          <p:nvPr/>
        </p:nvCxnSpPr>
        <p:spPr>
          <a:xfrm flipH="1">
            <a:off x="15725018" y="8846679"/>
            <a:ext cx="515157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67B3C39-2B03-4D2B-B738-E74DB34BDDFE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8754962" y="2786085"/>
            <a:ext cx="0" cy="571471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13DA43A9-EE2E-44F6-874B-F83B8534144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72234" y="4396519"/>
            <a:ext cx="7217667" cy="2527063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5CF7390-EDFD-4C1C-A79C-3296627A4BA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355502" y="4404175"/>
            <a:ext cx="7173936" cy="2511752"/>
          </a:xfrm>
          <a:prstGeom prst="rect">
            <a:avLst/>
          </a:prstGeom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834DAF0-EA40-4139-872B-8CB7F6F19F15}"/>
              </a:ext>
            </a:extLst>
          </p:cNvPr>
          <p:cNvCxnSpPr>
            <a:cxnSpLocks/>
            <a:stCxn id="37" idx="1"/>
            <a:endCxn id="36" idx="3"/>
          </p:cNvCxnSpPr>
          <p:nvPr/>
        </p:nvCxnSpPr>
        <p:spPr>
          <a:xfrm flipH="1">
            <a:off x="8289901" y="5660051"/>
            <a:ext cx="1065601" cy="0"/>
          </a:xfrm>
          <a:prstGeom prst="straightConnector1">
            <a:avLst/>
          </a:prstGeom>
          <a:ln w="76200">
            <a:solidFill>
              <a:schemeClr val="accent6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44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FDA61E22-3E21-413B-96BA-62555A302547}"/>
              </a:ext>
            </a:extLst>
          </p:cNvPr>
          <p:cNvCxnSpPr>
            <a:cxnSpLocks/>
            <a:endCxn id="105" idx="0"/>
          </p:cNvCxnSpPr>
          <p:nvPr/>
        </p:nvCxnSpPr>
        <p:spPr>
          <a:xfrm flipH="1">
            <a:off x="10815613" y="3195112"/>
            <a:ext cx="5034" cy="186096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6" name="Picture 12" descr="Microsoft 70-467: Designing Business Intelligence Solutions with Microsoft SQL  Server 2012 - Hudson">
            <a:extLst>
              <a:ext uri="{FF2B5EF4-FFF2-40B4-BE49-F238E27FC236}">
                <a16:creationId xmlns:a16="http://schemas.microsoft.com/office/drawing/2014/main" id="{27E83151-C915-4017-8DAF-897BE0EE45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5219" y="1841555"/>
            <a:ext cx="1372736" cy="1370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F4EC5FF-DC00-46FD-BE0D-D698EF44D8E6}"/>
              </a:ext>
            </a:extLst>
          </p:cNvPr>
          <p:cNvCxnSpPr>
            <a:cxnSpLocks/>
          </p:cNvCxnSpPr>
          <p:nvPr/>
        </p:nvCxnSpPr>
        <p:spPr>
          <a:xfrm>
            <a:off x="11506532" y="3186251"/>
            <a:ext cx="0" cy="5193078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D3C69CB-A0C2-49AA-908C-8FDADB856115}"/>
              </a:ext>
            </a:extLst>
          </p:cNvPr>
          <p:cNvCxnSpPr>
            <a:cxnSpLocks/>
          </p:cNvCxnSpPr>
          <p:nvPr/>
        </p:nvCxnSpPr>
        <p:spPr>
          <a:xfrm>
            <a:off x="13351039" y="3174864"/>
            <a:ext cx="0" cy="598799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E1606BD-17C4-42EE-8B7B-AD76CBBAFF1E}"/>
              </a:ext>
            </a:extLst>
          </p:cNvPr>
          <p:cNvCxnSpPr>
            <a:cxnSpLocks/>
            <a:endCxn id="59" idx="0"/>
          </p:cNvCxnSpPr>
          <p:nvPr/>
        </p:nvCxnSpPr>
        <p:spPr>
          <a:xfrm flipH="1">
            <a:off x="9660519" y="3186251"/>
            <a:ext cx="187" cy="4012807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7505E840-3CD1-43E6-982D-D5BAF7CFB4EE}"/>
              </a:ext>
            </a:extLst>
          </p:cNvPr>
          <p:cNvSpPr/>
          <p:nvPr/>
        </p:nvSpPr>
        <p:spPr>
          <a:xfrm>
            <a:off x="5948456" y="4866527"/>
            <a:ext cx="4746288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AC01DBE-5BFA-4BFF-B404-4C5F6ED0237F}"/>
              </a:ext>
            </a:extLst>
          </p:cNvPr>
          <p:cNvSpPr/>
          <p:nvPr/>
        </p:nvSpPr>
        <p:spPr>
          <a:xfrm>
            <a:off x="9742332" y="7025991"/>
            <a:ext cx="3569096" cy="7009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67B3C39-2B03-4D2B-B738-E74DB34BDDFE}"/>
              </a:ext>
            </a:extLst>
          </p:cNvPr>
          <p:cNvCxnSpPr>
            <a:cxnSpLocks/>
          </p:cNvCxnSpPr>
          <p:nvPr/>
        </p:nvCxnSpPr>
        <p:spPr>
          <a:xfrm>
            <a:off x="6840058" y="3196706"/>
            <a:ext cx="0" cy="2147143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91CA0EE5-4F33-4E31-AFC7-718C6555206A}"/>
              </a:ext>
            </a:extLst>
          </p:cNvPr>
          <p:cNvSpPr/>
          <p:nvPr/>
        </p:nvSpPr>
        <p:spPr>
          <a:xfrm>
            <a:off x="5731497" y="3600748"/>
            <a:ext cx="1764298" cy="7095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4D70A9-6242-4ACD-A2FF-1E4F6D38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Platform Evolution</a:t>
            </a:r>
          </a:p>
        </p:txBody>
      </p:sp>
      <p:pic>
        <p:nvPicPr>
          <p:cNvPr id="2050" name="Picture 2" descr="SQL Server 2000 versus Oracle">
            <a:extLst>
              <a:ext uri="{FF2B5EF4-FFF2-40B4-BE49-F238E27FC236}">
                <a16:creationId xmlns:a16="http://schemas.microsoft.com/office/drawing/2014/main" id="{BC231F6F-A717-48D9-99A1-2217E7C28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040" y="2150278"/>
            <a:ext cx="1984289" cy="752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BC0E79-EE78-44C0-B9EC-71441D2F2DED}"/>
              </a:ext>
            </a:extLst>
          </p:cNvPr>
          <p:cNvSpPr txBox="1"/>
          <p:nvPr/>
        </p:nvSpPr>
        <p:spPr>
          <a:xfrm>
            <a:off x="14397612" y="2796596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i="1"/>
            </a:lvl1pPr>
          </a:lstStyle>
          <a:p>
            <a:r>
              <a:rPr lang="en-GB" sz="2000" b="1" i="0" dirty="0"/>
              <a:t>2022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3700EF-D2C5-41E6-BB15-C09DA5373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22599" y="3441732"/>
            <a:ext cx="1074957" cy="1049054"/>
          </a:xfrm>
          <a:prstGeom prst="rect">
            <a:avLst/>
          </a:prstGeom>
        </p:spPr>
      </p:pic>
      <p:pic>
        <p:nvPicPr>
          <p:cNvPr id="1030" name="Picture 6" descr="Microsoft reveals plans for 2017 release of Azure Stack - DCD">
            <a:extLst>
              <a:ext uri="{FF2B5EF4-FFF2-40B4-BE49-F238E27FC236}">
                <a16:creationId xmlns:a16="http://schemas.microsoft.com/office/drawing/2014/main" id="{1BF5F4D6-85B1-438B-9CA5-0A9A4F4BD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4165" y="3529483"/>
            <a:ext cx="1327697" cy="884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921F043-45BA-4B3B-8640-DE04AAD28C5D}"/>
              </a:ext>
            </a:extLst>
          </p:cNvPr>
          <p:cNvSpPr txBox="1"/>
          <p:nvPr/>
        </p:nvSpPr>
        <p:spPr>
          <a:xfrm>
            <a:off x="6003226" y="5656496"/>
            <a:ext cx="136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6"/>
                </a:solidFill>
              </a:rPr>
              <a:t>Feb 2010</a:t>
            </a:r>
          </a:p>
        </p:txBody>
      </p:sp>
      <p:pic>
        <p:nvPicPr>
          <p:cNvPr id="1032" name="Picture 8" descr="SQL Server 2005 end-of-life: how to plan for the future - Information Age">
            <a:extLst>
              <a:ext uri="{FF2B5EF4-FFF2-40B4-BE49-F238E27FC236}">
                <a16:creationId xmlns:a16="http://schemas.microsoft.com/office/drawing/2014/main" id="{C05A0E06-D01E-4E51-9948-4ADC062C1B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76" b="16582"/>
          <a:stretch/>
        </p:blipFill>
        <p:spPr bwMode="auto">
          <a:xfrm>
            <a:off x="3140002" y="2077311"/>
            <a:ext cx="1734168" cy="850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icrosoft SQL Server 2008 Will Soon Reach EOL - Global Tech Solutions Blog  | Nationwide Support | Global Tech Solutions">
            <a:extLst>
              <a:ext uri="{FF2B5EF4-FFF2-40B4-BE49-F238E27FC236}">
                <a16:creationId xmlns:a16="http://schemas.microsoft.com/office/drawing/2014/main" id="{A4B7C1BE-1BD9-403C-9FFD-B3568C30C8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00" t="14750" r="7786" b="3500"/>
          <a:stretch/>
        </p:blipFill>
        <p:spPr bwMode="auto">
          <a:xfrm>
            <a:off x="5234906" y="1772426"/>
            <a:ext cx="1469788" cy="1362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Where to Download SQL Server 2019 for FREE? - Interview Question of the  Week #276 - SQL Authority with Pinal Dave">
            <a:extLst>
              <a:ext uri="{FF2B5EF4-FFF2-40B4-BE49-F238E27FC236}">
                <a16:creationId xmlns:a16="http://schemas.microsoft.com/office/drawing/2014/main" id="{4B90E6A0-A94D-4318-854B-0AF4C3AA72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03" r="23663"/>
          <a:stretch/>
        </p:blipFill>
        <p:spPr bwMode="auto">
          <a:xfrm>
            <a:off x="11905584" y="1893778"/>
            <a:ext cx="1248720" cy="1215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C620EFC-F880-44A1-BAF8-91D3FA898E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687665" y="1949972"/>
            <a:ext cx="1214111" cy="1010454"/>
          </a:xfrm>
          <a:prstGeom prst="rect">
            <a:avLst/>
          </a:pr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A416D4D-3804-4007-B99E-1CA1D92DD5E0}"/>
              </a:ext>
            </a:extLst>
          </p:cNvPr>
          <p:cNvCxnSpPr>
            <a:cxnSpLocks/>
          </p:cNvCxnSpPr>
          <p:nvPr/>
        </p:nvCxnSpPr>
        <p:spPr>
          <a:xfrm>
            <a:off x="831905" y="3186251"/>
            <a:ext cx="14500986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3DCDA4F-D75B-44F7-9614-AF173B05EF4B}"/>
              </a:ext>
            </a:extLst>
          </p:cNvPr>
          <p:cNvSpPr txBox="1"/>
          <p:nvPr/>
        </p:nvSpPr>
        <p:spPr>
          <a:xfrm>
            <a:off x="8970717" y="7609872"/>
            <a:ext cx="136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6"/>
                </a:solidFill>
              </a:rPr>
              <a:t>Jan 2016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3BAD7B7-722C-4C22-AD0C-5B29A28898FE}"/>
              </a:ext>
            </a:extLst>
          </p:cNvPr>
          <p:cNvSpPr txBox="1"/>
          <p:nvPr/>
        </p:nvSpPr>
        <p:spPr>
          <a:xfrm>
            <a:off x="12924575" y="9843344"/>
            <a:ext cx="136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6"/>
                </a:solidFill>
              </a:rPr>
              <a:t>Dec 2019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696B683B-FE47-453A-807A-47CB80F40FD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180366" y="4912582"/>
            <a:ext cx="564674" cy="747106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54C1ED0B-8151-4009-AA6C-B83E81D2B09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879158" y="5006580"/>
            <a:ext cx="493733" cy="487354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024D88D-BA35-43A0-A3C2-9F48E1153DA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966524" y="4950604"/>
            <a:ext cx="638569" cy="638569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2A3FCB47-BD65-49C1-ABCD-0840152EF29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864892" y="5036073"/>
            <a:ext cx="643801" cy="500124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C5812D4-EAB4-40BC-8089-FE26FB0741C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492088" y="4887689"/>
            <a:ext cx="408387" cy="362568"/>
          </a:xfrm>
          <a:prstGeom prst="rect">
            <a:avLst/>
          </a:prstGeom>
        </p:spPr>
      </p:pic>
      <p:pic>
        <p:nvPicPr>
          <p:cNvPr id="53" name="Picture 5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CF4D29B-7B0F-4F41-A2B2-F2D58535CA1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1080" y="7036152"/>
            <a:ext cx="507025" cy="618651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5D1E207-1BF3-47A2-9817-EC7AA8A541E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460166" y="6998773"/>
            <a:ext cx="676377" cy="674514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86E1161D-920C-46EB-9076-A5C4A82FD01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1264433" y="6916441"/>
            <a:ext cx="826573" cy="826573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F977ABEC-A049-4AB7-9026-9D26996A5BFA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3311428" y="8989095"/>
            <a:ext cx="752475" cy="862978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B109D89B-0852-4710-BADA-9392CC98214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399367" y="7199058"/>
            <a:ext cx="522304" cy="339458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5AC938BE-82F1-4C38-99EE-A3A758FDE9D8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7233833" y="4918261"/>
            <a:ext cx="841583" cy="78147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A497FC26-110E-4861-8487-B6B3E1F087E0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346983" y="5000440"/>
            <a:ext cx="653374" cy="6031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229D43-5B43-4928-AD0C-D931E1F1DD69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6172603" y="3608424"/>
            <a:ext cx="1311477" cy="691768"/>
          </a:xfrm>
          <a:prstGeom prst="rect">
            <a:avLst/>
          </a:prstGeom>
        </p:spPr>
      </p:pic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0F5638EF-2C2A-4593-B255-D345C09696C2}"/>
              </a:ext>
            </a:extLst>
          </p:cNvPr>
          <p:cNvCxnSpPr>
            <a:cxnSpLocks/>
          </p:cNvCxnSpPr>
          <p:nvPr/>
        </p:nvCxnSpPr>
        <p:spPr>
          <a:xfrm>
            <a:off x="831905" y="3042574"/>
            <a:ext cx="0" cy="26458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7" name="Picture 66">
            <a:extLst>
              <a:ext uri="{FF2B5EF4-FFF2-40B4-BE49-F238E27FC236}">
                <a16:creationId xmlns:a16="http://schemas.microsoft.com/office/drawing/2014/main" id="{70C52C68-B1E6-4E4A-90C7-7FDA8E3AFD4C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1326125" y="8022302"/>
            <a:ext cx="811415" cy="862128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1C6D0C0E-C9C3-4791-AF5A-F126905DB82D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3513210" y="8059611"/>
            <a:ext cx="727205" cy="787510"/>
          </a:xfrm>
          <a:prstGeom prst="rect">
            <a:avLst/>
          </a:prstGeom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B24163E0-0FC8-47C6-BE78-F6E589BB4034}"/>
              </a:ext>
            </a:extLst>
          </p:cNvPr>
          <p:cNvSpPr txBox="1"/>
          <p:nvPr/>
        </p:nvSpPr>
        <p:spPr>
          <a:xfrm>
            <a:off x="10821674" y="8751339"/>
            <a:ext cx="136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6"/>
                </a:solidFill>
              </a:rPr>
              <a:t>Nov 2017</a:t>
            </a:r>
          </a:p>
        </p:txBody>
      </p:sp>
      <p:pic>
        <p:nvPicPr>
          <p:cNvPr id="1026" name="Picture 2" descr="The Top 5 Reasons to Upgrade to SQL Server 2016 | Tallan">
            <a:extLst>
              <a:ext uri="{FF2B5EF4-FFF2-40B4-BE49-F238E27FC236}">
                <a16:creationId xmlns:a16="http://schemas.microsoft.com/office/drawing/2014/main" id="{0AA2308B-D1DA-4A29-A443-E8F8F1B003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033"/>
          <a:stretch/>
        </p:blipFill>
        <p:spPr bwMode="auto">
          <a:xfrm>
            <a:off x="8153831" y="2181527"/>
            <a:ext cx="2062579" cy="802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▷ All SQL Server Updates | Aleson ITC">
            <a:extLst>
              <a:ext uri="{FF2B5EF4-FFF2-40B4-BE49-F238E27FC236}">
                <a16:creationId xmlns:a16="http://schemas.microsoft.com/office/drawing/2014/main" id="{85F6A8B0-AD8B-4BB1-A727-443D57FD1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4853" y="2201323"/>
            <a:ext cx="1884180" cy="62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A72F8B27-6B69-46D8-BDE2-F08AA3430760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828044" y="6034506"/>
            <a:ext cx="676275" cy="66675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9C9A9230-DE42-4717-9A81-8659959B49A4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1714768" y="6079296"/>
            <a:ext cx="752475" cy="59055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D8DC7590-428D-4B6D-9E95-A48E987B59E0}"/>
              </a:ext>
            </a:extLst>
          </p:cNvPr>
          <p:cNvPicPr>
            <a:picLocks noChangeAspect="1"/>
          </p:cNvPicPr>
          <p:nvPr/>
        </p:nvPicPr>
        <p:blipFill>
          <a:blip r:embed="rId29"/>
          <a:stretch>
            <a:fillRect/>
          </a:stretch>
        </p:blipFill>
        <p:spPr>
          <a:xfrm>
            <a:off x="8600993" y="6119183"/>
            <a:ext cx="485775" cy="51435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AEA38FCC-4BD4-4206-A43E-44846F56F5F2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13533552" y="6022929"/>
            <a:ext cx="673986" cy="673986"/>
          </a:xfrm>
          <a:prstGeom prst="rect">
            <a:avLst/>
          </a:prstGeom>
        </p:spPr>
      </p:pic>
      <p:sp>
        <p:nvSpPr>
          <p:cNvPr id="98" name="TextBox 97">
            <a:extLst>
              <a:ext uri="{FF2B5EF4-FFF2-40B4-BE49-F238E27FC236}">
                <a16:creationId xmlns:a16="http://schemas.microsoft.com/office/drawing/2014/main" id="{15F454C2-7DEA-4E94-9A98-A6C2188EBE40}"/>
              </a:ext>
            </a:extLst>
          </p:cNvPr>
          <p:cNvSpPr txBox="1"/>
          <p:nvPr/>
        </p:nvSpPr>
        <p:spPr>
          <a:xfrm>
            <a:off x="8129297" y="6632138"/>
            <a:ext cx="136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6"/>
                </a:solidFill>
              </a:rPr>
              <a:t>July 2015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C058363C-5E98-4F63-BFF4-42BEA1619F71}"/>
              </a:ext>
            </a:extLst>
          </p:cNvPr>
          <p:cNvSpPr txBox="1"/>
          <p:nvPr/>
        </p:nvSpPr>
        <p:spPr>
          <a:xfrm>
            <a:off x="12074369" y="8751339"/>
            <a:ext cx="136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6"/>
                </a:solidFill>
              </a:rPr>
              <a:t>Apr 2019</a:t>
            </a:r>
          </a:p>
        </p:txBody>
      </p: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6F15FDBF-E2BB-49FA-AA18-99404A9A3CCF}"/>
              </a:ext>
            </a:extLst>
          </p:cNvPr>
          <p:cNvCxnSpPr>
            <a:cxnSpLocks/>
          </p:cNvCxnSpPr>
          <p:nvPr/>
        </p:nvCxnSpPr>
        <p:spPr>
          <a:xfrm>
            <a:off x="12779197" y="3205818"/>
            <a:ext cx="0" cy="5014355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Picture 57">
            <a:extLst>
              <a:ext uri="{FF2B5EF4-FFF2-40B4-BE49-F238E27FC236}">
                <a16:creationId xmlns:a16="http://schemas.microsoft.com/office/drawing/2014/main" id="{2581F691-36B7-4965-BC42-FD9754796530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12222655" y="7129828"/>
            <a:ext cx="832263" cy="5555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0EA50A5-B29F-4AF6-A563-E1F169A91EFF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11942192" y="3525757"/>
            <a:ext cx="1107610" cy="857101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7AAC6927-D3B4-40F2-99E6-EBEECDE86EA1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12285831" y="7967443"/>
            <a:ext cx="934961" cy="934961"/>
          </a:xfrm>
          <a:prstGeom prst="rect">
            <a:avLst/>
          </a:prstGeom>
        </p:spPr>
      </p:pic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C232F0BD-6D16-42C8-9364-89E005F2C5D5}"/>
              </a:ext>
            </a:extLst>
          </p:cNvPr>
          <p:cNvCxnSpPr>
            <a:cxnSpLocks/>
            <a:endCxn id="82" idx="0"/>
          </p:cNvCxnSpPr>
          <p:nvPr/>
        </p:nvCxnSpPr>
        <p:spPr>
          <a:xfrm flipH="1">
            <a:off x="8843881" y="3214532"/>
            <a:ext cx="3379" cy="2904651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Microsoft Azure &amp;amp;gt; rmsource">
            <a:extLst>
              <a:ext uri="{FF2B5EF4-FFF2-40B4-BE49-F238E27FC236}">
                <a16:creationId xmlns:a16="http://schemas.microsoft.com/office/drawing/2014/main" id="{C5F04C90-B038-410F-A65F-E776E7006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9849" y="3555126"/>
            <a:ext cx="1532730" cy="801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" name="Picture 102">
            <a:extLst>
              <a:ext uri="{FF2B5EF4-FFF2-40B4-BE49-F238E27FC236}">
                <a16:creationId xmlns:a16="http://schemas.microsoft.com/office/drawing/2014/main" id="{880C0CE7-93F0-4007-9075-BBFE197E1CC3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14292974" y="6171758"/>
            <a:ext cx="405625" cy="405625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FA0FC849-72EF-4CDA-BF41-FA879931A298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12025819" y="4945913"/>
            <a:ext cx="646602" cy="643260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62053162-22BC-4EC7-A1F4-4F9714706A4E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10577835" y="5056077"/>
            <a:ext cx="475556" cy="475556"/>
          </a:xfrm>
          <a:prstGeom prst="rect">
            <a:avLst/>
          </a:prstGeom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7BC5B467-49E2-47DA-BD8C-A1017B9758E3}"/>
              </a:ext>
            </a:extLst>
          </p:cNvPr>
          <p:cNvSpPr txBox="1"/>
          <p:nvPr/>
        </p:nvSpPr>
        <p:spPr>
          <a:xfrm>
            <a:off x="10027391" y="5525692"/>
            <a:ext cx="13683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accent6"/>
                </a:solidFill>
              </a:rPr>
              <a:t>Nov 2016</a:t>
            </a:r>
          </a:p>
        </p:txBody>
      </p:sp>
      <p:pic>
        <p:nvPicPr>
          <p:cNvPr id="108" name="Picture 107">
            <a:extLst>
              <a:ext uri="{FF2B5EF4-FFF2-40B4-BE49-F238E27FC236}">
                <a16:creationId xmlns:a16="http://schemas.microsoft.com/office/drawing/2014/main" id="{A0401A8D-AA3B-4F7D-8ACB-F28D99A693C6}"/>
              </a:ext>
            </a:extLst>
          </p:cNvPr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11053261" y="4942121"/>
            <a:ext cx="800100" cy="69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043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Background pattern&#10;&#10;Description automatically generated">
            <a:extLst>
              <a:ext uri="{FF2B5EF4-FFF2-40B4-BE49-F238E27FC236}">
                <a16:creationId xmlns:a16="http://schemas.microsoft.com/office/drawing/2014/main" id="{51576D1D-8F30-4724-95DE-7C01C8C133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385"/>
          <a:stretch/>
        </p:blipFill>
        <p:spPr>
          <a:xfrm>
            <a:off x="1486119" y="1947243"/>
            <a:ext cx="13987471" cy="68463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4D70A9-6242-4ACD-A2FF-1E4F6D38B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8134" y="2074752"/>
            <a:ext cx="9685225" cy="3790938"/>
          </a:xfrm>
        </p:spPr>
        <p:txBody>
          <a:bodyPr/>
          <a:lstStyle/>
          <a:p>
            <a:r>
              <a:rPr lang="en-GB" sz="5500" b="1" dirty="0">
                <a:solidFill>
                  <a:schemeClr val="tx2"/>
                </a:solidFill>
              </a:rPr>
              <a:t>An Evolution of the Data Platform</a:t>
            </a:r>
            <a:br>
              <a:rPr lang="en-GB" dirty="0"/>
            </a:br>
            <a:r>
              <a:rPr lang="en-GB" sz="4000" dirty="0">
                <a:solidFill>
                  <a:schemeClr val="accent1"/>
                </a:solidFill>
              </a:rPr>
              <a:t>My Thoughts Following </a:t>
            </a:r>
            <a:r>
              <a:rPr lang="en-GB" sz="4000" dirty="0" err="1">
                <a:solidFill>
                  <a:schemeClr val="accent1"/>
                </a:solidFill>
              </a:rPr>
              <a:t>MSBuild</a:t>
            </a:r>
            <a:r>
              <a:rPr lang="en-GB" sz="4000" dirty="0">
                <a:solidFill>
                  <a:schemeClr val="accent1"/>
                </a:solidFill>
              </a:rPr>
              <a:t> 2022</a:t>
            </a:r>
            <a:endParaRPr lang="en-GB" sz="4400" dirty="0">
              <a:solidFill>
                <a:schemeClr val="accent1"/>
              </a:solidFill>
            </a:endParaRPr>
          </a:p>
        </p:txBody>
      </p:sp>
      <p:pic>
        <p:nvPicPr>
          <p:cNvPr id="117" name="Picture 6" descr="Microsoft Cloud &#10;Dynamics 365 • Microsoft 365 &#10;Power Platform &#10;Microsoft Intelligent Data Platform &#10;Azure SQL • Azure Cosmos DB • Azure Synapse Analytics &#10;Power Bl • Microsoft Purview • Azure Al &#10;Operational databases I Analytics I Data governance ">
            <a:extLst>
              <a:ext uri="{FF2B5EF4-FFF2-40B4-BE49-F238E27FC236}">
                <a16:creationId xmlns:a16="http://schemas.microsoft.com/office/drawing/2014/main" id="{85CE194C-2EF2-411E-BBA5-8E3F24E315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40" t="10021" r="4313" b="3045"/>
          <a:stretch/>
        </p:blipFill>
        <p:spPr bwMode="auto">
          <a:xfrm>
            <a:off x="12735165" y="5548809"/>
            <a:ext cx="2704645" cy="30604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1">
                <a:lumMod val="50000"/>
              </a:schemeClr>
            </a:solidFill>
          </a:ln>
          <a:effectLst/>
        </p:spPr>
      </p:pic>
      <p:pic>
        <p:nvPicPr>
          <p:cNvPr id="118" name="Picture 8" descr="Microsoft &#10;Intelligent &#10;Data Platform &#10;Accelerate innovation &#10;Achieve agility &#10;Build on a trusted platform ">
            <a:extLst>
              <a:ext uri="{FF2B5EF4-FFF2-40B4-BE49-F238E27FC236}">
                <a16:creationId xmlns:a16="http://schemas.microsoft.com/office/drawing/2014/main" id="{2D62F820-0BD9-4023-A832-0FD461DCF1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74" t="18129" r="6576" b="18392"/>
          <a:stretch/>
        </p:blipFill>
        <p:spPr bwMode="auto">
          <a:xfrm>
            <a:off x="11644536" y="1982533"/>
            <a:ext cx="2338176" cy="23430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bg1">
                <a:lumMod val="50000"/>
              </a:schemeClr>
            </a:solidFill>
          </a:ln>
          <a:effectLst/>
        </p:spPr>
      </p:pic>
      <p:sp>
        <p:nvSpPr>
          <p:cNvPr id="131" name="TextBox 130">
            <a:extLst>
              <a:ext uri="{FF2B5EF4-FFF2-40B4-BE49-F238E27FC236}">
                <a16:creationId xmlns:a16="http://schemas.microsoft.com/office/drawing/2014/main" id="{338D2148-7E8B-4A03-B3E3-E8A5CF0B99A6}"/>
              </a:ext>
            </a:extLst>
          </p:cNvPr>
          <p:cNvSpPr txBox="1"/>
          <p:nvPr/>
        </p:nvSpPr>
        <p:spPr>
          <a:xfrm>
            <a:off x="13149647" y="5047653"/>
            <a:ext cx="7521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i="1"/>
            </a:lvl1pPr>
          </a:lstStyle>
          <a:p>
            <a:r>
              <a:rPr lang="en-GB" sz="2000" b="1" i="0" dirty="0"/>
              <a:t>Mesh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BE23EEBF-6C93-4AD7-966E-BC7F8E8B489D}"/>
              </a:ext>
            </a:extLst>
          </p:cNvPr>
          <p:cNvCxnSpPr>
            <a:cxnSpLocks/>
          </p:cNvCxnSpPr>
          <p:nvPr/>
        </p:nvCxnSpPr>
        <p:spPr>
          <a:xfrm>
            <a:off x="1536409" y="8672651"/>
            <a:ext cx="13798626" cy="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D5C81CE7-2B8C-4FF3-ADB6-1DCE5C982039}"/>
              </a:ext>
            </a:extLst>
          </p:cNvPr>
          <p:cNvCxnSpPr>
            <a:cxnSpLocks/>
          </p:cNvCxnSpPr>
          <p:nvPr/>
        </p:nvCxnSpPr>
        <p:spPr>
          <a:xfrm>
            <a:off x="1536409" y="8528974"/>
            <a:ext cx="0" cy="264580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A35B0D1-6EC6-412A-B4A1-F7FFB4CB5F57}"/>
              </a:ext>
            </a:extLst>
          </p:cNvPr>
          <p:cNvSpPr/>
          <p:nvPr/>
        </p:nvSpPr>
        <p:spPr>
          <a:xfrm>
            <a:off x="1536409" y="4251189"/>
            <a:ext cx="12525375" cy="4410075"/>
          </a:xfrm>
          <a:custGeom>
            <a:avLst/>
            <a:gdLst>
              <a:gd name="connsiteX0" fmla="*/ 0 w 12525375"/>
              <a:gd name="connsiteY0" fmla="*/ 4410075 h 4410075"/>
              <a:gd name="connsiteX1" fmla="*/ 5200650 w 12525375"/>
              <a:gd name="connsiteY1" fmla="*/ 3810000 h 4410075"/>
              <a:gd name="connsiteX2" fmla="*/ 9829800 w 12525375"/>
              <a:gd name="connsiteY2" fmla="*/ 2257425 h 4410075"/>
              <a:gd name="connsiteX3" fmla="*/ 12525375 w 12525375"/>
              <a:gd name="connsiteY3" fmla="*/ 0 h 4410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525375" h="4410075">
                <a:moveTo>
                  <a:pt x="0" y="4410075"/>
                </a:moveTo>
                <a:cubicBezTo>
                  <a:pt x="1781175" y="4289425"/>
                  <a:pt x="3562350" y="4168775"/>
                  <a:pt x="5200650" y="3810000"/>
                </a:cubicBezTo>
                <a:cubicBezTo>
                  <a:pt x="6838950" y="3451225"/>
                  <a:pt x="8609013" y="2892425"/>
                  <a:pt x="9829800" y="2257425"/>
                </a:cubicBezTo>
                <a:cubicBezTo>
                  <a:pt x="11050587" y="1622425"/>
                  <a:pt x="12101513" y="471487"/>
                  <a:pt x="12525375" y="0"/>
                </a:cubicBezTo>
              </a:path>
            </a:pathLst>
          </a:cu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614A33CA-2DA8-4A6A-9AD7-67B2D6A721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28210" y="4964917"/>
            <a:ext cx="752475" cy="862978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3F68BF49-1082-458E-A590-D7B115AA9B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13612" y="5289080"/>
            <a:ext cx="934961" cy="934961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905FD0FB-20E3-42AF-90A9-C35CA168A3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5460" y="6984449"/>
            <a:ext cx="451027" cy="596743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E6E6B945-29E0-4365-94D2-83E99B1448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52452" y="5910681"/>
            <a:ext cx="626721" cy="626721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9A6932E4-DF8C-4112-B168-412949FC65A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58033" y="6707983"/>
            <a:ext cx="482351" cy="475557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8B83272E-DF6C-4473-8351-3B2D8A24AF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82477" y="6945762"/>
            <a:ext cx="475556" cy="475556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2EAB09D7-C5B6-45D4-AE04-3E7A81C0D57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896904" y="6301764"/>
            <a:ext cx="800100" cy="695325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1A9C8FBF-4A4C-41FC-8753-3E996A77677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799096" y="7284263"/>
            <a:ext cx="475926" cy="441931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1E1FD9E6-0F14-4ED1-9839-956B348E2E1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223681" y="7505228"/>
            <a:ext cx="417580" cy="385497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1EFDFA1A-F5FC-4F61-8D39-6368526CA27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308494" y="6038809"/>
            <a:ext cx="462462" cy="491366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75D71F5F-0F86-4FFC-BD72-A966F510160E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3448592" y="3677270"/>
            <a:ext cx="1931624" cy="1918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715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icrosoft Cloud &#10;Dynamics 365 • Microsoft 365 &#10;Power Platform &#10;Microsoft Intelligent Data Platform &#10;Azure SQL • Azure Cosmos DB • Azure Synapse Analytics &#10;Power Bl • Microsoft Purview • Azure Al &#10;Operational databases I Analytics I Data governance ">
            <a:extLst>
              <a:ext uri="{FF2B5EF4-FFF2-40B4-BE49-F238E27FC236}">
                <a16:creationId xmlns:a16="http://schemas.microsoft.com/office/drawing/2014/main" id="{92DEC4FE-93E6-4AB6-B3D9-29D746261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563" y="395288"/>
            <a:ext cx="16544925" cy="974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E9BDA14-5D3C-49B6-A225-10A2BCD1D4EB}"/>
              </a:ext>
            </a:extLst>
          </p:cNvPr>
          <p:cNvSpPr/>
          <p:nvPr/>
        </p:nvSpPr>
        <p:spPr>
          <a:xfrm>
            <a:off x="11229975" y="3352800"/>
            <a:ext cx="2314575" cy="3905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6253080-DB47-44D8-ADE2-A0EA7630323A}"/>
              </a:ext>
            </a:extLst>
          </p:cNvPr>
          <p:cNvSpPr/>
          <p:nvPr/>
        </p:nvSpPr>
        <p:spPr>
          <a:xfrm>
            <a:off x="10515600" y="7248525"/>
            <a:ext cx="2314575" cy="3905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2A96A67F-82E8-42A2-B84A-0F8A1D30CCA8}"/>
              </a:ext>
            </a:extLst>
          </p:cNvPr>
          <p:cNvCxnSpPr>
            <a:endCxn id="13" idx="1"/>
          </p:cNvCxnSpPr>
          <p:nvPr/>
        </p:nvCxnSpPr>
        <p:spPr>
          <a:xfrm rot="5400000">
            <a:off x="8924925" y="5138738"/>
            <a:ext cx="3895726" cy="714375"/>
          </a:xfrm>
          <a:prstGeom prst="bentConnector4">
            <a:avLst>
              <a:gd name="adj1" fmla="val 61"/>
              <a:gd name="adj2" fmla="val 377333"/>
            </a:avLst>
          </a:prstGeom>
          <a:ln w="76200">
            <a:headEnd type="triangl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452598"/>
      </p:ext>
    </p:extLst>
  </p:cSld>
  <p:clrMapOvr>
    <a:masterClrMapping/>
  </p:clrMapOvr>
</p:sld>
</file>

<file path=ppt/theme/theme1.xml><?xml version="1.0" encoding="utf-8"?>
<a:theme xmlns:a="http://schemas.openxmlformats.org/drawingml/2006/main" name="AzurePort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62CDCD72062A14CAF472E63EF54A81F" ma:contentTypeVersion="13" ma:contentTypeDescription="Create a new document." ma:contentTypeScope="" ma:versionID="4fd3fc1418852553c92eba9ebd030e68">
  <xsd:schema xmlns:xsd="http://www.w3.org/2001/XMLSchema" xmlns:xs="http://www.w3.org/2001/XMLSchema" xmlns:p="http://schemas.microsoft.com/office/2006/metadata/properties" xmlns:ns3="a97e7af6-f849-444d-baea-bf45d945f04f" xmlns:ns4="231e66aa-59bf-46f6-992a-5b0705807d3a" targetNamespace="http://schemas.microsoft.com/office/2006/metadata/properties" ma:root="true" ma:fieldsID="ea9350f88e0b7d6b105db42b7fad0d34" ns3:_="" ns4:_="">
    <xsd:import namespace="a97e7af6-f849-444d-baea-bf45d945f04f"/>
    <xsd:import namespace="231e66aa-59bf-46f6-992a-5b0705807d3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7e7af6-f849-444d-baea-bf45d945f0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1e66aa-59bf-46f6-992a-5b0705807d3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3A788A9-223C-4223-B8A9-FD8EC0C6393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9BB900B-9956-42B4-8658-6E58E26A7D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97e7af6-f849-444d-baea-bf45d945f04f"/>
    <ds:schemaRef ds:uri="231e66aa-59bf-46f6-992a-5b0705807d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7EDE1C9-0972-4E99-8AC4-1B80CA73A864}">
  <ds:schemaRefs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231e66aa-59bf-46f6-992a-5b0705807d3a"/>
    <ds:schemaRef ds:uri="http://purl.org/dc/terms/"/>
    <ds:schemaRef ds:uri="a97e7af6-f849-444d-baea-bf45d945f04f"/>
    <ds:schemaRef ds:uri="http://purl.org/dc/dcmitype/"/>
    <ds:schemaRef ds:uri="http://www.w3.org/XML/1998/namespace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3867</TotalTime>
  <Words>38</Words>
  <Application>Microsoft Office PowerPoint</Application>
  <PresentationFormat>Custom</PresentationFormat>
  <Paragraphs>14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Karla</vt:lpstr>
      <vt:lpstr>AzurePortal</vt:lpstr>
      <vt:lpstr>Data Platform Evolution</vt:lpstr>
      <vt:lpstr>Data Platform Evolution</vt:lpstr>
      <vt:lpstr>An Evolution of the Data Platform My Thoughts Following MSBuild 2022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Andrew</dc:creator>
  <cp:lastModifiedBy>Paul Andrew</cp:lastModifiedBy>
  <cp:revision>71</cp:revision>
  <dcterms:created xsi:type="dcterms:W3CDTF">2020-06-11T14:45:24Z</dcterms:created>
  <dcterms:modified xsi:type="dcterms:W3CDTF">2022-05-26T13:19:29Z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0x010100D62CDCD72062A14CAF472E63EF54A81F</vt:lpwstr>
  </property>
</Properties>
</file>

<file path=docProps/thumbnail.jpeg>
</file>